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69"/>
  </p:notesMasterIdLst>
  <p:sldIdLst>
    <p:sldId id="256" r:id="rId2"/>
    <p:sldId id="949" r:id="rId3"/>
    <p:sldId id="1044" r:id="rId4"/>
    <p:sldId id="1045" r:id="rId5"/>
    <p:sldId id="1046" r:id="rId6"/>
    <p:sldId id="1047" r:id="rId7"/>
    <p:sldId id="1048" r:id="rId8"/>
    <p:sldId id="1049" r:id="rId9"/>
    <p:sldId id="1050" r:id="rId10"/>
    <p:sldId id="1051" r:id="rId11"/>
    <p:sldId id="1052" r:id="rId12"/>
    <p:sldId id="1053" r:id="rId13"/>
    <p:sldId id="1054" r:id="rId14"/>
    <p:sldId id="1055" r:id="rId15"/>
    <p:sldId id="1056" r:id="rId16"/>
    <p:sldId id="1057" r:id="rId17"/>
    <p:sldId id="1058" r:id="rId18"/>
    <p:sldId id="1059" r:id="rId19"/>
    <p:sldId id="1060" r:id="rId20"/>
    <p:sldId id="1061" r:id="rId21"/>
    <p:sldId id="1016" r:id="rId22"/>
    <p:sldId id="1017" r:id="rId23"/>
    <p:sldId id="1062" r:id="rId24"/>
    <p:sldId id="1063" r:id="rId25"/>
    <p:sldId id="1064" r:id="rId26"/>
    <p:sldId id="1018" r:id="rId27"/>
    <p:sldId id="1019" r:id="rId28"/>
    <p:sldId id="1020" r:id="rId29"/>
    <p:sldId id="1021" r:id="rId30"/>
    <p:sldId id="1065" r:id="rId31"/>
    <p:sldId id="1066" r:id="rId32"/>
    <p:sldId id="1067" r:id="rId33"/>
    <p:sldId id="1101" r:id="rId34"/>
    <p:sldId id="1100" r:id="rId35"/>
    <p:sldId id="1068" r:id="rId36"/>
    <p:sldId id="1069" r:id="rId37"/>
    <p:sldId id="1070" r:id="rId38"/>
    <p:sldId id="1071" r:id="rId39"/>
    <p:sldId id="1072" r:id="rId40"/>
    <p:sldId id="1073" r:id="rId41"/>
    <p:sldId id="1074" r:id="rId42"/>
    <p:sldId id="1075" r:id="rId43"/>
    <p:sldId id="1076" r:id="rId44"/>
    <p:sldId id="1077" r:id="rId45"/>
    <p:sldId id="1078" r:id="rId46"/>
    <p:sldId id="1079" r:id="rId47"/>
    <p:sldId id="1080" r:id="rId48"/>
    <p:sldId id="1081" r:id="rId49"/>
    <p:sldId id="1082" r:id="rId50"/>
    <p:sldId id="1083" r:id="rId51"/>
    <p:sldId id="1084" r:id="rId52"/>
    <p:sldId id="1086" r:id="rId53"/>
    <p:sldId id="1103" r:id="rId54"/>
    <p:sldId id="1087" r:id="rId55"/>
    <p:sldId id="1088" r:id="rId56"/>
    <p:sldId id="1089" r:id="rId57"/>
    <p:sldId id="1090" r:id="rId58"/>
    <p:sldId id="1091" r:id="rId59"/>
    <p:sldId id="1092" r:id="rId60"/>
    <p:sldId id="1093" r:id="rId61"/>
    <p:sldId id="1094" r:id="rId62"/>
    <p:sldId id="1095" r:id="rId63"/>
    <p:sldId id="1102" r:id="rId64"/>
    <p:sldId id="1096" r:id="rId65"/>
    <p:sldId id="1097" r:id="rId66"/>
    <p:sldId id="1098" r:id="rId67"/>
    <p:sldId id="1099"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743" autoAdjust="0"/>
    <p:restoredTop sz="94660"/>
  </p:normalViewPr>
  <p:slideViewPr>
    <p:cSldViewPr snapToGrid="0">
      <p:cViewPr varScale="1">
        <p:scale>
          <a:sx n="70" d="100"/>
          <a:sy n="70" d="100"/>
        </p:scale>
        <p:origin x="70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A0C7C2-A0CD-4E1E-8B70-632252CB8E2E}" type="datetimeFigureOut">
              <a:rPr lang="en-PK" smtClean="0"/>
              <a:t>07/10/2024</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8CFCD-D830-4501-878A-3AD5C447908B}" type="slidenum">
              <a:rPr lang="en-PK" smtClean="0"/>
              <a:t>‹#›</a:t>
            </a:fld>
            <a:endParaRPr lang="en-PK"/>
          </a:p>
        </p:txBody>
      </p:sp>
    </p:spTree>
    <p:extLst>
      <p:ext uri="{BB962C8B-B14F-4D97-AF65-F5344CB8AC3E}">
        <p14:creationId xmlns:p14="http://schemas.microsoft.com/office/powerpoint/2010/main" val="293301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a:t>
            </a:fld>
            <a:endParaRPr lang="en-US"/>
          </a:p>
        </p:txBody>
      </p:sp>
      <p:sp>
        <p:nvSpPr>
          <p:cNvPr id="5" name="Date Placeholder 4">
            <a:extLst>
              <a:ext uri="{FF2B5EF4-FFF2-40B4-BE49-F238E27FC236}">
                <a16:creationId xmlns:a16="http://schemas.microsoft.com/office/drawing/2014/main" id="{933F0FFA-2533-4DFE-BF7E-7D9EDBFA402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738003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16</a:t>
            </a:fld>
            <a:endParaRPr lang="en-US"/>
          </a:p>
        </p:txBody>
      </p:sp>
      <p:sp>
        <p:nvSpPr>
          <p:cNvPr id="5" name="Date Placeholder 4">
            <a:extLst>
              <a:ext uri="{FF2B5EF4-FFF2-40B4-BE49-F238E27FC236}">
                <a16:creationId xmlns:a16="http://schemas.microsoft.com/office/drawing/2014/main" id="{1622208C-A13A-4640-8CE7-F8C601C7428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26666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17</a:t>
            </a:fld>
            <a:endParaRPr lang="en-US"/>
          </a:p>
        </p:txBody>
      </p:sp>
      <p:sp>
        <p:nvSpPr>
          <p:cNvPr id="5" name="Date Placeholder 4">
            <a:extLst>
              <a:ext uri="{FF2B5EF4-FFF2-40B4-BE49-F238E27FC236}">
                <a16:creationId xmlns:a16="http://schemas.microsoft.com/office/drawing/2014/main" id="{F6F92B1B-DCAD-4A83-980A-47F2DB9F9FC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12782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18</a:t>
            </a:fld>
            <a:endParaRPr lang="en-US"/>
          </a:p>
        </p:txBody>
      </p:sp>
      <p:sp>
        <p:nvSpPr>
          <p:cNvPr id="5" name="Date Placeholder 4">
            <a:extLst>
              <a:ext uri="{FF2B5EF4-FFF2-40B4-BE49-F238E27FC236}">
                <a16:creationId xmlns:a16="http://schemas.microsoft.com/office/drawing/2014/main" id="{7266647C-5FAB-4774-80B3-82ACDCDBBE3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989328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19</a:t>
            </a:fld>
            <a:endParaRPr lang="en-US"/>
          </a:p>
        </p:txBody>
      </p:sp>
      <p:sp>
        <p:nvSpPr>
          <p:cNvPr id="5" name="Date Placeholder 4">
            <a:extLst>
              <a:ext uri="{FF2B5EF4-FFF2-40B4-BE49-F238E27FC236}">
                <a16:creationId xmlns:a16="http://schemas.microsoft.com/office/drawing/2014/main" id="{949BF9BA-5261-4824-BAD3-8CAA2BABA96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970062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20</a:t>
            </a:fld>
            <a:endParaRPr lang="en-US"/>
          </a:p>
        </p:txBody>
      </p:sp>
      <p:sp>
        <p:nvSpPr>
          <p:cNvPr id="5" name="Date Placeholder 4">
            <a:extLst>
              <a:ext uri="{FF2B5EF4-FFF2-40B4-BE49-F238E27FC236}">
                <a16:creationId xmlns:a16="http://schemas.microsoft.com/office/drawing/2014/main" id="{2ED67F7B-8FCE-4080-8B28-D08FB6687CB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08183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23</a:t>
            </a:fld>
            <a:endParaRPr lang="en-US"/>
          </a:p>
        </p:txBody>
      </p:sp>
      <p:sp>
        <p:nvSpPr>
          <p:cNvPr id="5" name="Date Placeholder 4">
            <a:extLst>
              <a:ext uri="{FF2B5EF4-FFF2-40B4-BE49-F238E27FC236}">
                <a16:creationId xmlns:a16="http://schemas.microsoft.com/office/drawing/2014/main" id="{9A5B0FA0-26E1-43B4-9F29-9AD1D114F3C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842855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24</a:t>
            </a:fld>
            <a:endParaRPr lang="en-US"/>
          </a:p>
        </p:txBody>
      </p:sp>
      <p:sp>
        <p:nvSpPr>
          <p:cNvPr id="5" name="Date Placeholder 4">
            <a:extLst>
              <a:ext uri="{FF2B5EF4-FFF2-40B4-BE49-F238E27FC236}">
                <a16:creationId xmlns:a16="http://schemas.microsoft.com/office/drawing/2014/main" id="{C3292936-CC0D-4CB5-BA79-0AFE5DD096D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13401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25</a:t>
            </a:fld>
            <a:endParaRPr lang="en-US"/>
          </a:p>
        </p:txBody>
      </p:sp>
      <p:sp>
        <p:nvSpPr>
          <p:cNvPr id="5" name="Date Placeholder 4">
            <a:extLst>
              <a:ext uri="{FF2B5EF4-FFF2-40B4-BE49-F238E27FC236}">
                <a16:creationId xmlns:a16="http://schemas.microsoft.com/office/drawing/2014/main" id="{12C42A2E-EF67-4504-801B-45766EAF0FA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9903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26</a:t>
            </a:fld>
            <a:endParaRPr lang="en-US"/>
          </a:p>
        </p:txBody>
      </p:sp>
      <p:sp>
        <p:nvSpPr>
          <p:cNvPr id="5" name="Date Placeholder 4">
            <a:extLst>
              <a:ext uri="{FF2B5EF4-FFF2-40B4-BE49-F238E27FC236}">
                <a16:creationId xmlns:a16="http://schemas.microsoft.com/office/drawing/2014/main" id="{5AD78202-8C4E-4AD9-ADB4-AFB00BA967C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14711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27</a:t>
            </a:fld>
            <a:endParaRPr lang="en-US"/>
          </a:p>
        </p:txBody>
      </p:sp>
      <p:sp>
        <p:nvSpPr>
          <p:cNvPr id="5" name="Date Placeholder 4">
            <a:extLst>
              <a:ext uri="{FF2B5EF4-FFF2-40B4-BE49-F238E27FC236}">
                <a16:creationId xmlns:a16="http://schemas.microsoft.com/office/drawing/2014/main" id="{A666C71F-767E-4C19-A5B3-AE784D5878E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33407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a:t>
            </a:fld>
            <a:endParaRPr lang="en-US"/>
          </a:p>
        </p:txBody>
      </p:sp>
      <p:sp>
        <p:nvSpPr>
          <p:cNvPr id="5" name="Date Placeholder 4">
            <a:extLst>
              <a:ext uri="{FF2B5EF4-FFF2-40B4-BE49-F238E27FC236}">
                <a16:creationId xmlns:a16="http://schemas.microsoft.com/office/drawing/2014/main" id="{9F5A65E8-556D-4732-91EE-E6CEE81D652D}"/>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74379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28</a:t>
            </a:fld>
            <a:endParaRPr lang="en-US"/>
          </a:p>
        </p:txBody>
      </p:sp>
      <p:sp>
        <p:nvSpPr>
          <p:cNvPr id="5" name="Date Placeholder 4">
            <a:extLst>
              <a:ext uri="{FF2B5EF4-FFF2-40B4-BE49-F238E27FC236}">
                <a16:creationId xmlns:a16="http://schemas.microsoft.com/office/drawing/2014/main" id="{718A4817-4595-4E21-ACAD-1E05ABBB0D5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678517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29</a:t>
            </a:fld>
            <a:endParaRPr lang="en-US"/>
          </a:p>
        </p:txBody>
      </p:sp>
      <p:sp>
        <p:nvSpPr>
          <p:cNvPr id="5" name="Date Placeholder 4">
            <a:extLst>
              <a:ext uri="{FF2B5EF4-FFF2-40B4-BE49-F238E27FC236}">
                <a16:creationId xmlns:a16="http://schemas.microsoft.com/office/drawing/2014/main" id="{65A81AB6-789F-450E-9069-5965E989C68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08385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30</a:t>
            </a:fld>
            <a:endParaRPr lang="en-US"/>
          </a:p>
        </p:txBody>
      </p:sp>
      <p:sp>
        <p:nvSpPr>
          <p:cNvPr id="5" name="Date Placeholder 4">
            <a:extLst>
              <a:ext uri="{FF2B5EF4-FFF2-40B4-BE49-F238E27FC236}">
                <a16:creationId xmlns:a16="http://schemas.microsoft.com/office/drawing/2014/main" id="{D09B8307-219C-40DD-B218-68A7C6B62DF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823883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31</a:t>
            </a:fld>
            <a:endParaRPr lang="en-US"/>
          </a:p>
        </p:txBody>
      </p:sp>
      <p:sp>
        <p:nvSpPr>
          <p:cNvPr id="5" name="Date Placeholder 4">
            <a:extLst>
              <a:ext uri="{FF2B5EF4-FFF2-40B4-BE49-F238E27FC236}">
                <a16:creationId xmlns:a16="http://schemas.microsoft.com/office/drawing/2014/main" id="{E0D54D21-ED5A-4D77-AE6D-AD76361BBCA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121395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32</a:t>
            </a:fld>
            <a:endParaRPr lang="en-US"/>
          </a:p>
        </p:txBody>
      </p:sp>
      <p:sp>
        <p:nvSpPr>
          <p:cNvPr id="5" name="Date Placeholder 4">
            <a:extLst>
              <a:ext uri="{FF2B5EF4-FFF2-40B4-BE49-F238E27FC236}">
                <a16:creationId xmlns:a16="http://schemas.microsoft.com/office/drawing/2014/main" id="{04141F9D-2ACA-497F-895E-D61FA9714D2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311951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35</a:t>
            </a:fld>
            <a:endParaRPr lang="en-US"/>
          </a:p>
        </p:txBody>
      </p:sp>
      <p:sp>
        <p:nvSpPr>
          <p:cNvPr id="5" name="Date Placeholder 4">
            <a:extLst>
              <a:ext uri="{FF2B5EF4-FFF2-40B4-BE49-F238E27FC236}">
                <a16:creationId xmlns:a16="http://schemas.microsoft.com/office/drawing/2014/main" id="{498940D9-91DB-4B8E-B8A2-AA68D1152C1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484459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36</a:t>
            </a:fld>
            <a:endParaRPr lang="en-US"/>
          </a:p>
        </p:txBody>
      </p:sp>
      <p:sp>
        <p:nvSpPr>
          <p:cNvPr id="5" name="Date Placeholder 4">
            <a:extLst>
              <a:ext uri="{FF2B5EF4-FFF2-40B4-BE49-F238E27FC236}">
                <a16:creationId xmlns:a16="http://schemas.microsoft.com/office/drawing/2014/main" id="{E0194C58-00D7-425F-B425-E58EDE9DF27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85524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37</a:t>
            </a:fld>
            <a:endParaRPr lang="en-US"/>
          </a:p>
        </p:txBody>
      </p:sp>
      <p:sp>
        <p:nvSpPr>
          <p:cNvPr id="5" name="Date Placeholder 4">
            <a:extLst>
              <a:ext uri="{FF2B5EF4-FFF2-40B4-BE49-F238E27FC236}">
                <a16:creationId xmlns:a16="http://schemas.microsoft.com/office/drawing/2014/main" id="{885641A3-E06C-4A01-A341-22EE2DE7805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29363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38</a:t>
            </a:fld>
            <a:endParaRPr lang="en-US"/>
          </a:p>
        </p:txBody>
      </p:sp>
      <p:sp>
        <p:nvSpPr>
          <p:cNvPr id="5" name="Date Placeholder 4">
            <a:extLst>
              <a:ext uri="{FF2B5EF4-FFF2-40B4-BE49-F238E27FC236}">
                <a16:creationId xmlns:a16="http://schemas.microsoft.com/office/drawing/2014/main" id="{D37C48E4-5E89-4F81-8747-F5063C17BB4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26370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39</a:t>
            </a:fld>
            <a:endParaRPr lang="en-US"/>
          </a:p>
        </p:txBody>
      </p:sp>
      <p:sp>
        <p:nvSpPr>
          <p:cNvPr id="5" name="Date Placeholder 4">
            <a:extLst>
              <a:ext uri="{FF2B5EF4-FFF2-40B4-BE49-F238E27FC236}">
                <a16:creationId xmlns:a16="http://schemas.microsoft.com/office/drawing/2014/main" id="{D9749C18-DF12-4B3B-BCF3-BD7AD469D217}"/>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1124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a:t>
            </a:fld>
            <a:endParaRPr lang="en-US"/>
          </a:p>
        </p:txBody>
      </p:sp>
      <p:sp>
        <p:nvSpPr>
          <p:cNvPr id="5" name="Date Placeholder 4">
            <a:extLst>
              <a:ext uri="{FF2B5EF4-FFF2-40B4-BE49-F238E27FC236}">
                <a16:creationId xmlns:a16="http://schemas.microsoft.com/office/drawing/2014/main" id="{42139156-8984-477C-8922-BB6E6DC346A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0874237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40</a:t>
            </a:fld>
            <a:endParaRPr lang="en-US"/>
          </a:p>
        </p:txBody>
      </p:sp>
      <p:sp>
        <p:nvSpPr>
          <p:cNvPr id="5" name="Date Placeholder 4">
            <a:extLst>
              <a:ext uri="{FF2B5EF4-FFF2-40B4-BE49-F238E27FC236}">
                <a16:creationId xmlns:a16="http://schemas.microsoft.com/office/drawing/2014/main" id="{991B4260-1214-4B47-AB97-0F87F3A0C81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070392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41</a:t>
            </a:fld>
            <a:endParaRPr lang="en-US"/>
          </a:p>
        </p:txBody>
      </p:sp>
      <p:sp>
        <p:nvSpPr>
          <p:cNvPr id="5" name="Date Placeholder 4">
            <a:extLst>
              <a:ext uri="{FF2B5EF4-FFF2-40B4-BE49-F238E27FC236}">
                <a16:creationId xmlns:a16="http://schemas.microsoft.com/office/drawing/2014/main" id="{A04386EF-6CCE-4A52-820C-BFC6FD0B1D7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151983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43</a:t>
            </a:fld>
            <a:endParaRPr lang="en-US"/>
          </a:p>
        </p:txBody>
      </p:sp>
      <p:sp>
        <p:nvSpPr>
          <p:cNvPr id="5" name="Date Placeholder 4">
            <a:extLst>
              <a:ext uri="{FF2B5EF4-FFF2-40B4-BE49-F238E27FC236}">
                <a16:creationId xmlns:a16="http://schemas.microsoft.com/office/drawing/2014/main" id="{0155696B-5364-4DC6-984E-37E62C706B0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24886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44</a:t>
            </a:fld>
            <a:endParaRPr lang="en-US"/>
          </a:p>
        </p:txBody>
      </p:sp>
      <p:sp>
        <p:nvSpPr>
          <p:cNvPr id="5" name="Date Placeholder 4">
            <a:extLst>
              <a:ext uri="{FF2B5EF4-FFF2-40B4-BE49-F238E27FC236}">
                <a16:creationId xmlns:a16="http://schemas.microsoft.com/office/drawing/2014/main" id="{0AE955CF-F85B-4F02-AB8A-4904BC3EE53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36598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45</a:t>
            </a:fld>
            <a:endParaRPr lang="en-US"/>
          </a:p>
        </p:txBody>
      </p:sp>
      <p:sp>
        <p:nvSpPr>
          <p:cNvPr id="5" name="Date Placeholder 4">
            <a:extLst>
              <a:ext uri="{FF2B5EF4-FFF2-40B4-BE49-F238E27FC236}">
                <a16:creationId xmlns:a16="http://schemas.microsoft.com/office/drawing/2014/main" id="{01F06629-6EFC-4401-B687-4B1F96A343CE}"/>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13942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46</a:t>
            </a:fld>
            <a:endParaRPr lang="en-US"/>
          </a:p>
        </p:txBody>
      </p:sp>
      <p:sp>
        <p:nvSpPr>
          <p:cNvPr id="5" name="Date Placeholder 4">
            <a:extLst>
              <a:ext uri="{FF2B5EF4-FFF2-40B4-BE49-F238E27FC236}">
                <a16:creationId xmlns:a16="http://schemas.microsoft.com/office/drawing/2014/main" id="{FAB44313-2360-47CA-9219-AE6DC8D60B0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85014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47</a:t>
            </a:fld>
            <a:endParaRPr lang="en-US"/>
          </a:p>
        </p:txBody>
      </p:sp>
      <p:sp>
        <p:nvSpPr>
          <p:cNvPr id="5" name="Date Placeholder 4">
            <a:extLst>
              <a:ext uri="{FF2B5EF4-FFF2-40B4-BE49-F238E27FC236}">
                <a16:creationId xmlns:a16="http://schemas.microsoft.com/office/drawing/2014/main" id="{A9587F74-DCBA-4380-9A31-116315C1E59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090886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48</a:t>
            </a:fld>
            <a:endParaRPr lang="en-US"/>
          </a:p>
        </p:txBody>
      </p:sp>
      <p:sp>
        <p:nvSpPr>
          <p:cNvPr id="5" name="Date Placeholder 4">
            <a:extLst>
              <a:ext uri="{FF2B5EF4-FFF2-40B4-BE49-F238E27FC236}">
                <a16:creationId xmlns:a16="http://schemas.microsoft.com/office/drawing/2014/main" id="{FEE7D483-6839-4886-A158-B2DD2646ED3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089771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49</a:t>
            </a:fld>
            <a:endParaRPr lang="en-US"/>
          </a:p>
        </p:txBody>
      </p:sp>
      <p:sp>
        <p:nvSpPr>
          <p:cNvPr id="5" name="Date Placeholder 4">
            <a:extLst>
              <a:ext uri="{FF2B5EF4-FFF2-40B4-BE49-F238E27FC236}">
                <a16:creationId xmlns:a16="http://schemas.microsoft.com/office/drawing/2014/main" id="{B63E606B-08F6-493C-B226-8C4014839BF4}"/>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93720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50</a:t>
            </a:fld>
            <a:endParaRPr lang="en-US"/>
          </a:p>
        </p:txBody>
      </p:sp>
      <p:sp>
        <p:nvSpPr>
          <p:cNvPr id="5" name="Date Placeholder 4">
            <a:extLst>
              <a:ext uri="{FF2B5EF4-FFF2-40B4-BE49-F238E27FC236}">
                <a16:creationId xmlns:a16="http://schemas.microsoft.com/office/drawing/2014/main" id="{A6B001AA-40DF-4901-BB75-AF23AA48F28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03590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a:t>
            </a:fld>
            <a:endParaRPr lang="en-US"/>
          </a:p>
        </p:txBody>
      </p:sp>
      <p:sp>
        <p:nvSpPr>
          <p:cNvPr id="5" name="Date Placeholder 4">
            <a:extLst>
              <a:ext uri="{FF2B5EF4-FFF2-40B4-BE49-F238E27FC236}">
                <a16:creationId xmlns:a16="http://schemas.microsoft.com/office/drawing/2014/main" id="{746F97E9-9331-4882-81DC-B8F0289E7E6F}"/>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71716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51</a:t>
            </a:fld>
            <a:endParaRPr lang="en-US"/>
          </a:p>
        </p:txBody>
      </p:sp>
      <p:sp>
        <p:nvSpPr>
          <p:cNvPr id="5" name="Date Placeholder 4">
            <a:extLst>
              <a:ext uri="{FF2B5EF4-FFF2-40B4-BE49-F238E27FC236}">
                <a16:creationId xmlns:a16="http://schemas.microsoft.com/office/drawing/2014/main" id="{18009AF1-F58C-4521-8A17-ED2923BD637C}"/>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016135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52</a:t>
            </a:fld>
            <a:endParaRPr lang="en-US"/>
          </a:p>
        </p:txBody>
      </p:sp>
      <p:sp>
        <p:nvSpPr>
          <p:cNvPr id="5" name="Date Placeholder 4">
            <a:extLst>
              <a:ext uri="{FF2B5EF4-FFF2-40B4-BE49-F238E27FC236}">
                <a16:creationId xmlns:a16="http://schemas.microsoft.com/office/drawing/2014/main" id="{49B11F73-E226-4ED7-9EE3-E3B362944593}"/>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410184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54</a:t>
            </a:fld>
            <a:endParaRPr lang="en-US"/>
          </a:p>
        </p:txBody>
      </p:sp>
      <p:sp>
        <p:nvSpPr>
          <p:cNvPr id="5" name="Date Placeholder 4">
            <a:extLst>
              <a:ext uri="{FF2B5EF4-FFF2-40B4-BE49-F238E27FC236}">
                <a16:creationId xmlns:a16="http://schemas.microsoft.com/office/drawing/2014/main" id="{4A0E3B74-F7B6-4044-89C3-8F723EEDAA48}"/>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4261073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55</a:t>
            </a:fld>
            <a:endParaRPr lang="en-US"/>
          </a:p>
        </p:txBody>
      </p:sp>
      <p:sp>
        <p:nvSpPr>
          <p:cNvPr id="5" name="Date Placeholder 4">
            <a:extLst>
              <a:ext uri="{FF2B5EF4-FFF2-40B4-BE49-F238E27FC236}">
                <a16:creationId xmlns:a16="http://schemas.microsoft.com/office/drawing/2014/main" id="{D7F7EFDE-FF39-4645-82C6-1D61F9C95A50}"/>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2280443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59</a:t>
            </a:fld>
            <a:endParaRPr lang="en-US"/>
          </a:p>
        </p:txBody>
      </p:sp>
      <p:sp>
        <p:nvSpPr>
          <p:cNvPr id="5" name="Date Placeholder 4">
            <a:extLst>
              <a:ext uri="{FF2B5EF4-FFF2-40B4-BE49-F238E27FC236}">
                <a16:creationId xmlns:a16="http://schemas.microsoft.com/office/drawing/2014/main" id="{1605D1EF-5D70-4949-A4FD-FA3C31D9A59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470760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60</a:t>
            </a:fld>
            <a:endParaRPr lang="en-US"/>
          </a:p>
        </p:txBody>
      </p:sp>
      <p:sp>
        <p:nvSpPr>
          <p:cNvPr id="5" name="Date Placeholder 4">
            <a:extLst>
              <a:ext uri="{FF2B5EF4-FFF2-40B4-BE49-F238E27FC236}">
                <a16:creationId xmlns:a16="http://schemas.microsoft.com/office/drawing/2014/main" id="{656BAAD6-AE2D-4DA9-BEE1-A097DC6E70D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683330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61</a:t>
            </a:fld>
            <a:endParaRPr lang="en-US"/>
          </a:p>
        </p:txBody>
      </p:sp>
      <p:sp>
        <p:nvSpPr>
          <p:cNvPr id="5" name="Date Placeholder 4">
            <a:extLst>
              <a:ext uri="{FF2B5EF4-FFF2-40B4-BE49-F238E27FC236}">
                <a16:creationId xmlns:a16="http://schemas.microsoft.com/office/drawing/2014/main" id="{EB108E77-206B-4633-A517-B94CD3D168F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811653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62</a:t>
            </a:fld>
            <a:endParaRPr lang="en-US"/>
          </a:p>
        </p:txBody>
      </p:sp>
      <p:sp>
        <p:nvSpPr>
          <p:cNvPr id="5" name="Date Placeholder 4">
            <a:extLst>
              <a:ext uri="{FF2B5EF4-FFF2-40B4-BE49-F238E27FC236}">
                <a16:creationId xmlns:a16="http://schemas.microsoft.com/office/drawing/2014/main" id="{E7D882E3-2699-4C53-ABDF-20F47594B1A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4018249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64</a:t>
            </a:fld>
            <a:endParaRPr lang="en-US"/>
          </a:p>
        </p:txBody>
      </p:sp>
      <p:sp>
        <p:nvSpPr>
          <p:cNvPr id="5" name="Date Placeholder 4">
            <a:extLst>
              <a:ext uri="{FF2B5EF4-FFF2-40B4-BE49-F238E27FC236}">
                <a16:creationId xmlns:a16="http://schemas.microsoft.com/office/drawing/2014/main" id="{B68CB02F-71DD-403E-902A-C17E4A29502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9773195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65</a:t>
            </a:fld>
            <a:endParaRPr lang="en-US"/>
          </a:p>
        </p:txBody>
      </p:sp>
      <p:sp>
        <p:nvSpPr>
          <p:cNvPr id="5" name="Date Placeholder 4">
            <a:extLst>
              <a:ext uri="{FF2B5EF4-FFF2-40B4-BE49-F238E27FC236}">
                <a16:creationId xmlns:a16="http://schemas.microsoft.com/office/drawing/2014/main" id="{9F53CF20-8089-4318-91C8-CB6691C9B2A6}"/>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280241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7</a:t>
            </a:fld>
            <a:endParaRPr lang="en-US"/>
          </a:p>
        </p:txBody>
      </p:sp>
      <p:sp>
        <p:nvSpPr>
          <p:cNvPr id="5" name="Date Placeholder 4">
            <a:extLst>
              <a:ext uri="{FF2B5EF4-FFF2-40B4-BE49-F238E27FC236}">
                <a16:creationId xmlns:a16="http://schemas.microsoft.com/office/drawing/2014/main" id="{C96ED139-EF6D-43CB-AF3E-FEADFA0D70DA}"/>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8871046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66</a:t>
            </a:fld>
            <a:endParaRPr lang="en-US"/>
          </a:p>
        </p:txBody>
      </p:sp>
      <p:sp>
        <p:nvSpPr>
          <p:cNvPr id="5" name="Date Placeholder 4">
            <a:extLst>
              <a:ext uri="{FF2B5EF4-FFF2-40B4-BE49-F238E27FC236}">
                <a16:creationId xmlns:a16="http://schemas.microsoft.com/office/drawing/2014/main" id="{AF0015C4-A65D-408F-B83A-E7A75A3BDD3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161566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8</a:t>
            </a:fld>
            <a:endParaRPr lang="en-US"/>
          </a:p>
        </p:txBody>
      </p:sp>
      <p:sp>
        <p:nvSpPr>
          <p:cNvPr id="5" name="Date Placeholder 4">
            <a:extLst>
              <a:ext uri="{FF2B5EF4-FFF2-40B4-BE49-F238E27FC236}">
                <a16:creationId xmlns:a16="http://schemas.microsoft.com/office/drawing/2014/main" id="{B064EA0B-A62A-4A27-A5F1-04EC208DE3C9}"/>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111091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11</a:t>
            </a:fld>
            <a:endParaRPr lang="en-US"/>
          </a:p>
        </p:txBody>
      </p:sp>
      <p:sp>
        <p:nvSpPr>
          <p:cNvPr id="5" name="Date Placeholder 4">
            <a:extLst>
              <a:ext uri="{FF2B5EF4-FFF2-40B4-BE49-F238E27FC236}">
                <a16:creationId xmlns:a16="http://schemas.microsoft.com/office/drawing/2014/main" id="{39AA4787-419D-4844-9DCA-3DF663ACBD92}"/>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17913424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14</a:t>
            </a:fld>
            <a:endParaRPr lang="en-US"/>
          </a:p>
        </p:txBody>
      </p:sp>
      <p:sp>
        <p:nvSpPr>
          <p:cNvPr id="5" name="Date Placeholder 4">
            <a:extLst>
              <a:ext uri="{FF2B5EF4-FFF2-40B4-BE49-F238E27FC236}">
                <a16:creationId xmlns:a16="http://schemas.microsoft.com/office/drawing/2014/main" id="{039529E9-B7D1-4143-A1AD-D35175944C85}"/>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742990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ACF45E-194A-470E-9131-641AA4ED8D7C}" type="slidenum">
              <a:rPr lang="en-US" smtClean="0"/>
              <a:t>15</a:t>
            </a:fld>
            <a:endParaRPr lang="en-US"/>
          </a:p>
        </p:txBody>
      </p:sp>
      <p:sp>
        <p:nvSpPr>
          <p:cNvPr id="5" name="Date Placeholder 4">
            <a:extLst>
              <a:ext uri="{FF2B5EF4-FFF2-40B4-BE49-F238E27FC236}">
                <a16:creationId xmlns:a16="http://schemas.microsoft.com/office/drawing/2014/main" id="{C9500241-E9D4-49E6-BDAB-F6ADF9C1964B}"/>
              </a:ext>
            </a:extLst>
          </p:cNvPr>
          <p:cNvSpPr>
            <a:spLocks noGrp="1"/>
          </p:cNvSpPr>
          <p:nvPr>
            <p:ph type="dt" idx="1"/>
          </p:nvPr>
        </p:nvSpPr>
        <p:spPr/>
        <p:txBody>
          <a:bodyPr/>
          <a:lstStyle/>
          <a:p>
            <a:endParaRPr lang="en-US"/>
          </a:p>
        </p:txBody>
      </p:sp>
    </p:spTree>
    <p:extLst>
      <p:ext uri="{BB962C8B-B14F-4D97-AF65-F5344CB8AC3E}">
        <p14:creationId xmlns:p14="http://schemas.microsoft.com/office/powerpoint/2010/main" val="3490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527143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83676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64735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004485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46940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1972050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073777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475561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95871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0ABAF0-C6FD-41D7-99DB-D641857A8526}" type="datetimeFigureOut">
              <a:rPr lang="en-PK" smtClean="0"/>
              <a:t>07/10/2024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960536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0ABAF0-C6FD-41D7-99DB-D641857A8526}" type="datetimeFigureOut">
              <a:rPr lang="en-PK" smtClean="0"/>
              <a:t>07/10/2024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742222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0ABAF0-C6FD-41D7-99DB-D641857A8526}" type="datetimeFigureOut">
              <a:rPr lang="en-PK" smtClean="0"/>
              <a:t>07/10/2024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66038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0ABAF0-C6FD-41D7-99DB-D641857A8526}" type="datetimeFigureOut">
              <a:rPr lang="en-PK" smtClean="0"/>
              <a:t>07/10/2024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37695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0ABAF0-C6FD-41D7-99DB-D641857A8526}" type="datetimeFigureOut">
              <a:rPr lang="en-PK" smtClean="0"/>
              <a:t>07/10/2024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443008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0ABAF0-C6FD-41D7-99DB-D641857A8526}" type="datetimeFigureOut">
              <a:rPr lang="en-PK" smtClean="0"/>
              <a:t>07/10/2024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2771783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0ABAF0-C6FD-41D7-99DB-D641857A8526}" type="datetimeFigureOut">
              <a:rPr lang="en-PK" smtClean="0"/>
              <a:t>07/10/2024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0DE057F8-AFC2-43F3-84E2-68DE505077C3}" type="slidenum">
              <a:rPr lang="en-PK" smtClean="0"/>
              <a:t>‹#›</a:t>
            </a:fld>
            <a:endParaRPr lang="en-PK"/>
          </a:p>
        </p:txBody>
      </p:sp>
    </p:spTree>
    <p:extLst>
      <p:ext uri="{BB962C8B-B14F-4D97-AF65-F5344CB8AC3E}">
        <p14:creationId xmlns:p14="http://schemas.microsoft.com/office/powerpoint/2010/main" val="3149465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0ABAF0-C6FD-41D7-99DB-D641857A8526}" type="datetimeFigureOut">
              <a:rPr lang="en-PK" smtClean="0"/>
              <a:t>07/10/2024</a:t>
            </a:fld>
            <a:endParaRPr lang="en-PK"/>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DE057F8-AFC2-43F3-84E2-68DE505077C3}" type="slidenum">
              <a:rPr lang="en-PK" smtClean="0"/>
              <a:t>‹#›</a:t>
            </a:fld>
            <a:endParaRPr lang="en-PK"/>
          </a:p>
        </p:txBody>
      </p:sp>
    </p:spTree>
    <p:extLst>
      <p:ext uri="{BB962C8B-B14F-4D97-AF65-F5344CB8AC3E}">
        <p14:creationId xmlns:p14="http://schemas.microsoft.com/office/powerpoint/2010/main" val="216745286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hyperlink" Target="https://en.wikipedia.org/wiki/Gear#Line_of_Acti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BB3E-060C-4C35-9C08-3332BD0977AE}"/>
              </a:ext>
            </a:extLst>
          </p:cNvPr>
          <p:cNvSpPr>
            <a:spLocks noGrp="1"/>
          </p:cNvSpPr>
          <p:nvPr>
            <p:ph type="ctrTitle"/>
          </p:nvPr>
        </p:nvSpPr>
        <p:spPr/>
        <p:txBody>
          <a:bodyPr/>
          <a:lstStyle/>
          <a:p>
            <a:r>
              <a:rPr lang="en-US" dirty="0"/>
              <a:t>   </a:t>
            </a:r>
            <a:endParaRPr lang="en-PK" dirty="0"/>
          </a:p>
        </p:txBody>
      </p:sp>
      <p:sp>
        <p:nvSpPr>
          <p:cNvPr id="3" name="Subtitle 2">
            <a:extLst>
              <a:ext uri="{FF2B5EF4-FFF2-40B4-BE49-F238E27FC236}">
                <a16:creationId xmlns:a16="http://schemas.microsoft.com/office/drawing/2014/main" id="{8209E528-0BCC-48FF-ADD1-41CECDAE4DCD}"/>
              </a:ext>
            </a:extLst>
          </p:cNvPr>
          <p:cNvSpPr>
            <a:spLocks noGrp="1"/>
          </p:cNvSpPr>
          <p:nvPr>
            <p:ph type="subTitle" idx="1"/>
          </p:nvPr>
        </p:nvSpPr>
        <p:spPr>
          <a:xfrm>
            <a:off x="603400" y="2996553"/>
            <a:ext cx="8670603" cy="1646302"/>
          </a:xfrm>
        </p:spPr>
        <p:txBody>
          <a:bodyPr>
            <a:normAutofit/>
          </a:bodyPr>
          <a:lstStyle/>
          <a:p>
            <a:r>
              <a:rPr lang="en-US" sz="4000" b="1" dirty="0">
                <a:solidFill>
                  <a:schemeClr val="tx1"/>
                </a:solidFill>
                <a:latin typeface="Times New Roman" panose="02020603050405020304" pitchFamily="18" charset="0"/>
                <a:cs typeface="Times New Roman" panose="02020603050405020304" pitchFamily="18" charset="0"/>
              </a:rPr>
              <a:t>GEARS</a:t>
            </a:r>
            <a:endParaRPr lang="en-PK" sz="40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870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0AFD0A-C9B9-430C-AC11-2897DE14436A}"/>
              </a:ext>
            </a:extLst>
          </p:cNvPr>
          <p:cNvSpPr>
            <a:spLocks noGrp="1"/>
          </p:cNvSpPr>
          <p:nvPr>
            <p:ph idx="1"/>
          </p:nvPr>
        </p:nvSpPr>
        <p:spPr>
          <a:xfrm>
            <a:off x="1828800" y="4724401"/>
            <a:ext cx="8686800" cy="1861915"/>
          </a:xfrm>
        </p:spPr>
        <p:txBody>
          <a:bodyPr>
            <a:normAutofit/>
          </a:bodyPr>
          <a:lstStyle/>
          <a:p>
            <a:pPr marL="0" indent="0" algn="just">
              <a:buNone/>
            </a:pPr>
            <a:r>
              <a:rPr lang="en-US" sz="2800" dirty="0">
                <a:latin typeface="SabonLTPro-Roman"/>
              </a:rPr>
              <a:t>One disadvantage of helical gears is that an axial force, called a </a:t>
            </a:r>
            <a:r>
              <a:rPr lang="en-US" sz="2800" i="1" dirty="0">
                <a:latin typeface="SabonLTPro-Italic"/>
              </a:rPr>
              <a:t>thrust force, </a:t>
            </a:r>
            <a:r>
              <a:rPr lang="en-US" sz="2800" dirty="0">
                <a:latin typeface="SabonLTPro-Roman"/>
              </a:rPr>
              <a:t>is generated in addition to the driving force that acts tangent to the basic cylinder on which the teeth are arranged.</a:t>
            </a:r>
            <a:endParaRPr lang="en-US" sz="4400" dirty="0"/>
          </a:p>
        </p:txBody>
      </p:sp>
      <p:pic>
        <p:nvPicPr>
          <p:cNvPr id="3074" name="Picture 2" descr="Helical gears: What are they and where are they used?">
            <a:extLst>
              <a:ext uri="{FF2B5EF4-FFF2-40B4-BE49-F238E27FC236}">
                <a16:creationId xmlns:a16="http://schemas.microsoft.com/office/drawing/2014/main" id="{FA995FA4-C6B6-45B2-9E2C-4D2E4BF0B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0" y="152400"/>
            <a:ext cx="84582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3444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9763539" cy="5791200"/>
          </a:xfrm>
        </p:spPr>
        <p:txBody>
          <a:bodyPr>
            <a:normAutofit/>
          </a:bodyPr>
          <a:lstStyle/>
          <a:p>
            <a:pPr algn="just"/>
            <a:r>
              <a:rPr lang="en-US" sz="2400" i="1" dirty="0"/>
              <a:t>Bevel gears </a:t>
            </a:r>
            <a:r>
              <a:rPr lang="en-US" sz="2400" dirty="0"/>
              <a:t>have teeth that are arranged as elements on the surface of a cone.</a:t>
            </a:r>
          </a:p>
          <a:p>
            <a:pPr algn="just"/>
            <a:r>
              <a:rPr lang="en-US" sz="2400" dirty="0"/>
              <a:t>The teeth of straight bevel gears appear to be similar to spur gear teeth, but they are tapered, being wider at the outside and narrower at the top of the cone.</a:t>
            </a:r>
          </a:p>
          <a:p>
            <a:pPr algn="just"/>
            <a:r>
              <a:rPr lang="en-US" sz="2400" dirty="0"/>
              <a:t>Bevel gears typically operate on shafts that are 90° to each other.</a:t>
            </a:r>
          </a:p>
          <a:p>
            <a:pPr algn="just"/>
            <a:r>
              <a:rPr lang="en-US" sz="2400" dirty="0"/>
              <a:t>Specially designed bevel gears can operate on shafts that are at some angle other than 90°.</a:t>
            </a:r>
          </a:p>
        </p:txBody>
      </p:sp>
      <p:sp>
        <p:nvSpPr>
          <p:cNvPr id="3" name="Title 2"/>
          <p:cNvSpPr>
            <a:spLocks noGrp="1"/>
          </p:cNvSpPr>
          <p:nvPr>
            <p:ph type="title"/>
          </p:nvPr>
        </p:nvSpPr>
        <p:spPr>
          <a:xfrm>
            <a:off x="1981200" y="0"/>
            <a:ext cx="8229600" cy="990600"/>
          </a:xfrm>
        </p:spPr>
        <p:txBody>
          <a:bodyPr>
            <a:noAutofit/>
          </a:bodyPr>
          <a:lstStyle/>
          <a:p>
            <a:r>
              <a:rPr lang="en-US" sz="4000" dirty="0"/>
              <a:t>Bevel Gears</a:t>
            </a:r>
          </a:p>
        </p:txBody>
      </p:sp>
    </p:spTree>
    <p:extLst>
      <p:ext uri="{BB962C8B-B14F-4D97-AF65-F5344CB8AC3E}">
        <p14:creationId xmlns:p14="http://schemas.microsoft.com/office/powerpoint/2010/main" val="16856077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FBD502-51BA-4948-88E8-EA5076DD7811}"/>
              </a:ext>
            </a:extLst>
          </p:cNvPr>
          <p:cNvSpPr>
            <a:spLocks noGrp="1"/>
          </p:cNvSpPr>
          <p:nvPr>
            <p:ph idx="1"/>
          </p:nvPr>
        </p:nvSpPr>
        <p:spPr>
          <a:xfrm>
            <a:off x="1790700" y="6019800"/>
            <a:ext cx="8382000" cy="619124"/>
          </a:xfrm>
        </p:spPr>
        <p:txBody>
          <a:bodyPr/>
          <a:lstStyle/>
          <a:p>
            <a:pPr marL="0" indent="0" algn="ctr">
              <a:buNone/>
            </a:pPr>
            <a:r>
              <a:rPr lang="en-US" dirty="0"/>
              <a:t>Straight bevel gears</a:t>
            </a:r>
          </a:p>
        </p:txBody>
      </p:sp>
      <p:pic>
        <p:nvPicPr>
          <p:cNvPr id="4098" name="Picture 2" descr="China Plastic Straight Helical Forged Bevel Gears High Quality Precious  Mechanical Bevel Gear Box Manufacturer Factory - China Straight Bevel Gears,  Plastic Bevel Gears">
            <a:extLst>
              <a:ext uri="{FF2B5EF4-FFF2-40B4-BE49-F238E27FC236}">
                <a16:creationId xmlns:a16="http://schemas.microsoft.com/office/drawing/2014/main" id="{E0E2D8AD-4937-484F-BF8B-E368ECD9C2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62" b="10129"/>
          <a:stretch/>
        </p:blipFill>
        <p:spPr bwMode="auto">
          <a:xfrm>
            <a:off x="2286001" y="214313"/>
            <a:ext cx="7107929" cy="580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35994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8FBD502-51BA-4948-88E8-EA5076DD7811}"/>
              </a:ext>
            </a:extLst>
          </p:cNvPr>
          <p:cNvSpPr>
            <a:spLocks noGrp="1"/>
          </p:cNvSpPr>
          <p:nvPr>
            <p:ph idx="1"/>
          </p:nvPr>
        </p:nvSpPr>
        <p:spPr>
          <a:xfrm>
            <a:off x="1043608" y="526257"/>
            <a:ext cx="4240696" cy="6139586"/>
          </a:xfrm>
        </p:spPr>
        <p:txBody>
          <a:bodyPr>
            <a:normAutofit/>
          </a:bodyPr>
          <a:lstStyle/>
          <a:p>
            <a:pPr marL="0" indent="0" algn="just">
              <a:buNone/>
            </a:pPr>
            <a:r>
              <a:rPr lang="en-US" sz="2400" dirty="0">
                <a:latin typeface="SabonLTPro-Roman"/>
              </a:rPr>
              <a:t>When bevel gears are made with teeth that form a helix angle similar to that in helical gears, they are called </a:t>
            </a:r>
            <a:r>
              <a:rPr lang="en-US" sz="2400" i="1" dirty="0">
                <a:latin typeface="SabonLTPro-Italic"/>
              </a:rPr>
              <a:t>spiral bevel gears</a:t>
            </a:r>
            <a:r>
              <a:rPr lang="en-US" sz="2400" dirty="0">
                <a:latin typeface="SabonLTPro-Roman"/>
              </a:rPr>
              <a:t>.</a:t>
            </a:r>
          </a:p>
          <a:p>
            <a:pPr marL="0" indent="0" algn="just">
              <a:buNone/>
            </a:pPr>
            <a:endParaRPr lang="en-US" sz="2800" dirty="0">
              <a:latin typeface="SabonLTPro-Roman"/>
            </a:endParaRPr>
          </a:p>
          <a:p>
            <a:pPr marL="0" indent="0" algn="just">
              <a:buNone/>
            </a:pPr>
            <a:r>
              <a:rPr lang="en-US" sz="2400" dirty="0">
                <a:latin typeface="SabonLTPro-Roman"/>
              </a:rPr>
              <a:t>When both bevel gears in a pair have the same number of teeth, they are called </a:t>
            </a:r>
            <a:r>
              <a:rPr lang="en-US" sz="2400" i="1" dirty="0">
                <a:latin typeface="SabonLTPro-Italic"/>
              </a:rPr>
              <a:t>miter gears </a:t>
            </a:r>
            <a:r>
              <a:rPr lang="en-US" sz="2400" dirty="0">
                <a:latin typeface="SabonLTPro-Roman"/>
              </a:rPr>
              <a:t>and are used only to change the axes of the shafts to 90°.</a:t>
            </a:r>
            <a:endParaRPr lang="en-US" sz="5400" dirty="0"/>
          </a:p>
        </p:txBody>
      </p:sp>
      <p:pic>
        <p:nvPicPr>
          <p:cNvPr id="5126" name="Picture 6" descr="KHK Spiral Bevel – Medital">
            <a:extLst>
              <a:ext uri="{FF2B5EF4-FFF2-40B4-BE49-F238E27FC236}">
                <a16:creationId xmlns:a16="http://schemas.microsoft.com/office/drawing/2014/main" id="{48A1B39E-CDFA-41F0-B582-CB9DFB60C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5608" y="420757"/>
            <a:ext cx="5383696"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5272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 Reducers</a:t>
            </a:r>
          </a:p>
        </p:txBody>
      </p:sp>
      <p:pic>
        <p:nvPicPr>
          <p:cNvPr id="6" name="Picture 5">
            <a:extLst>
              <a:ext uri="{FF2B5EF4-FFF2-40B4-BE49-F238E27FC236}">
                <a16:creationId xmlns:a16="http://schemas.microsoft.com/office/drawing/2014/main" id="{561A5728-AF8C-4D0D-8822-E6D0C0B58176}"/>
              </a:ext>
            </a:extLst>
          </p:cNvPr>
          <p:cNvPicPr>
            <a:picLocks noChangeAspect="1"/>
          </p:cNvPicPr>
          <p:nvPr/>
        </p:nvPicPr>
        <p:blipFill rotWithShape="1">
          <a:blip r:embed="rId3"/>
          <a:srcRect r="52500"/>
          <a:stretch/>
        </p:blipFill>
        <p:spPr>
          <a:xfrm>
            <a:off x="3429000" y="827884"/>
            <a:ext cx="5638800" cy="4658517"/>
          </a:xfrm>
          <a:prstGeom prst="rect">
            <a:avLst/>
          </a:prstGeom>
        </p:spPr>
      </p:pic>
    </p:spTree>
    <p:extLst>
      <p:ext uri="{BB962C8B-B14F-4D97-AF65-F5344CB8AC3E}">
        <p14:creationId xmlns:p14="http://schemas.microsoft.com/office/powerpoint/2010/main" val="70639250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8610600" cy="5791200"/>
          </a:xfrm>
        </p:spPr>
        <p:txBody>
          <a:bodyPr>
            <a:normAutofit/>
          </a:bodyPr>
          <a:lstStyle/>
          <a:p>
            <a:pPr marL="514350" indent="-514350" algn="just">
              <a:buFont typeface="+mj-lt"/>
              <a:buAutoNum type="arabicPeriod"/>
            </a:pPr>
            <a:r>
              <a:rPr lang="en-US" sz="2400" dirty="0"/>
              <a:t>The input shaft at the left end carries the spiral bevel pinion for the right angle first stage of reduction.</a:t>
            </a:r>
          </a:p>
          <a:p>
            <a:pPr marL="514350" indent="-514350" algn="just">
              <a:buFont typeface="+mj-lt"/>
              <a:buAutoNum type="arabicPeriod"/>
            </a:pPr>
            <a:r>
              <a:rPr lang="en-US" sz="2400" dirty="0"/>
              <a:t>The helical pinion behind the output gear of the bevel gear pair drives the large helical output gear of the second stage of reduction.</a:t>
            </a:r>
          </a:p>
          <a:p>
            <a:pPr marL="514350" indent="-514350" algn="just">
              <a:buFont typeface="+mj-lt"/>
              <a:buAutoNum type="arabicPeriod"/>
            </a:pPr>
            <a:r>
              <a:rPr lang="en-US" sz="2400" dirty="0"/>
              <a:t>The output shaft from the helical gear pair carries the spur-type sun gear of a planetary gear train whose output shaft drives the final output shaft projecting from the front of the reducer.</a:t>
            </a:r>
          </a:p>
        </p:txBody>
      </p:sp>
      <p:sp>
        <p:nvSpPr>
          <p:cNvPr id="3" name="Title 2"/>
          <p:cNvSpPr>
            <a:spLocks noGrp="1"/>
          </p:cNvSpPr>
          <p:nvPr>
            <p:ph type="title"/>
          </p:nvPr>
        </p:nvSpPr>
        <p:spPr>
          <a:xfrm>
            <a:off x="1981200" y="0"/>
            <a:ext cx="8229600" cy="990600"/>
          </a:xfrm>
        </p:spPr>
        <p:txBody>
          <a:bodyPr>
            <a:noAutofit/>
          </a:bodyPr>
          <a:lstStyle/>
          <a:p>
            <a:r>
              <a:rPr lang="en-US" sz="4000" dirty="0"/>
              <a:t>Gear Reducer Example</a:t>
            </a:r>
          </a:p>
        </p:txBody>
      </p:sp>
    </p:spTree>
    <p:extLst>
      <p:ext uri="{BB962C8B-B14F-4D97-AF65-F5344CB8AC3E}">
        <p14:creationId xmlns:p14="http://schemas.microsoft.com/office/powerpoint/2010/main" val="34297047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 Reducers</a:t>
            </a:r>
          </a:p>
        </p:txBody>
      </p:sp>
      <p:pic>
        <p:nvPicPr>
          <p:cNvPr id="6" name="Picture 5">
            <a:extLst>
              <a:ext uri="{FF2B5EF4-FFF2-40B4-BE49-F238E27FC236}">
                <a16:creationId xmlns:a16="http://schemas.microsoft.com/office/drawing/2014/main" id="{561A5728-AF8C-4D0D-8822-E6D0C0B58176}"/>
              </a:ext>
            </a:extLst>
          </p:cNvPr>
          <p:cNvPicPr>
            <a:picLocks noChangeAspect="1"/>
          </p:cNvPicPr>
          <p:nvPr/>
        </p:nvPicPr>
        <p:blipFill rotWithShape="1">
          <a:blip r:embed="rId3"/>
          <a:srcRect l="48333"/>
          <a:stretch/>
        </p:blipFill>
        <p:spPr>
          <a:xfrm>
            <a:off x="1442679" y="607383"/>
            <a:ext cx="8229600" cy="6250617"/>
          </a:xfrm>
          <a:prstGeom prst="rect">
            <a:avLst/>
          </a:prstGeom>
        </p:spPr>
      </p:pic>
    </p:spTree>
    <p:extLst>
      <p:ext uri="{BB962C8B-B14F-4D97-AF65-F5344CB8AC3E}">
        <p14:creationId xmlns:p14="http://schemas.microsoft.com/office/powerpoint/2010/main" val="270212667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0" y="990600"/>
            <a:ext cx="8991600" cy="5638800"/>
          </a:xfrm>
        </p:spPr>
        <p:txBody>
          <a:bodyPr>
            <a:normAutofit/>
          </a:bodyPr>
          <a:lstStyle/>
          <a:p>
            <a:pPr algn="just"/>
            <a:r>
              <a:rPr lang="en-US" sz="2400" dirty="0"/>
              <a:t>A </a:t>
            </a:r>
            <a:r>
              <a:rPr lang="en-US" sz="2400" i="1" dirty="0"/>
              <a:t>rack </a:t>
            </a:r>
            <a:r>
              <a:rPr lang="en-US" sz="2400" dirty="0"/>
              <a:t>is a straight gear that moves linearly instead of rotating.</a:t>
            </a:r>
          </a:p>
          <a:p>
            <a:pPr algn="just"/>
            <a:r>
              <a:rPr lang="en-US" sz="2400" dirty="0"/>
              <a:t>When a circular gear is mated with a rack, the combination is called </a:t>
            </a:r>
            <a:r>
              <a:rPr lang="en-US" sz="2400" i="1" dirty="0"/>
              <a:t>a rack and pinion drive.</a:t>
            </a:r>
          </a:p>
          <a:p>
            <a:pPr algn="just"/>
            <a:r>
              <a:rPr lang="en-US" sz="2400" dirty="0"/>
              <a:t>A </a:t>
            </a:r>
            <a:r>
              <a:rPr lang="en-US" sz="2400" i="1" dirty="0"/>
              <a:t>worm and its mating </a:t>
            </a:r>
            <a:r>
              <a:rPr lang="en-US" sz="2400" i="1" dirty="0" err="1"/>
              <a:t>wormgear</a:t>
            </a:r>
            <a:r>
              <a:rPr lang="en-US" sz="2400" i="1" dirty="0"/>
              <a:t> </a:t>
            </a:r>
            <a:r>
              <a:rPr lang="en-US" sz="2400" dirty="0"/>
              <a:t>operate on shafts that are at 90° to each other.</a:t>
            </a:r>
          </a:p>
          <a:p>
            <a:pPr algn="just"/>
            <a:r>
              <a:rPr lang="en-US" sz="2400" dirty="0"/>
              <a:t>The worm is the driver, and the </a:t>
            </a:r>
            <a:r>
              <a:rPr lang="en-US" sz="2400" dirty="0" err="1"/>
              <a:t>wormgear</a:t>
            </a:r>
            <a:r>
              <a:rPr lang="en-US" sz="2400" dirty="0"/>
              <a:t> is the driven gear.</a:t>
            </a:r>
          </a:p>
          <a:p>
            <a:pPr algn="just"/>
            <a:r>
              <a:rPr lang="en-US" sz="2400" dirty="0"/>
              <a:t>One disadvantage of the worm/</a:t>
            </a:r>
            <a:r>
              <a:rPr lang="en-US" sz="2400" dirty="0" err="1"/>
              <a:t>wormgear</a:t>
            </a:r>
            <a:r>
              <a:rPr lang="en-US" sz="2400" dirty="0"/>
              <a:t> drive is that it has a somewhat lower mechanical efficiency than most other kinds of gears because there is extensive rubbing contact between the surfaces of the worm threads and the sides of the </a:t>
            </a:r>
            <a:r>
              <a:rPr lang="en-US" sz="2400" dirty="0" err="1"/>
              <a:t>wormgear</a:t>
            </a:r>
            <a:r>
              <a:rPr lang="en-US" sz="2400" dirty="0"/>
              <a:t> teeth.</a:t>
            </a:r>
          </a:p>
          <a:p>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Rack and Pinion</a:t>
            </a:r>
          </a:p>
        </p:txBody>
      </p:sp>
    </p:spTree>
    <p:extLst>
      <p:ext uri="{BB962C8B-B14F-4D97-AF65-F5344CB8AC3E}">
        <p14:creationId xmlns:p14="http://schemas.microsoft.com/office/powerpoint/2010/main" val="34461634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Worm Gears</a:t>
            </a:r>
          </a:p>
        </p:txBody>
      </p:sp>
      <p:pic>
        <p:nvPicPr>
          <p:cNvPr id="6146" name="Picture 2" descr="Worm Gear &amp; Shaft at Rs 1000/piece | Textile Worm Gear, वॉर्म गियर -  Wiperdrive Industries, Mumbai | ID: 4740717091">
            <a:extLst>
              <a:ext uri="{FF2B5EF4-FFF2-40B4-BE49-F238E27FC236}">
                <a16:creationId xmlns:a16="http://schemas.microsoft.com/office/drawing/2014/main" id="{7DED72CA-88AE-4B12-BA2E-635D736198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1150" y="990600"/>
            <a:ext cx="5238750" cy="5238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orm Gear, Textile Worm Gear, वॉर्म गियर - Prospect Engineering Works,  Mumbai | ID: 4125329633">
            <a:extLst>
              <a:ext uri="{FF2B5EF4-FFF2-40B4-BE49-F238E27FC236}">
                <a16:creationId xmlns:a16="http://schemas.microsoft.com/office/drawing/2014/main" id="{2397DBD3-C669-4F82-89FD-8D9BC01FC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100" y="1143000"/>
            <a:ext cx="3962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49993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97496" y="752061"/>
            <a:ext cx="8915400" cy="5791200"/>
          </a:xfrm>
        </p:spPr>
        <p:txBody>
          <a:bodyPr>
            <a:normAutofit lnSpcReduction="10000"/>
          </a:bodyPr>
          <a:lstStyle/>
          <a:p>
            <a:pPr algn="just"/>
            <a:r>
              <a:rPr lang="en-US" sz="2000" dirty="0"/>
              <a:t>Where Have You Observed Gears? Think of examples where you have seen gears in actual equipment.</a:t>
            </a:r>
          </a:p>
          <a:p>
            <a:pPr algn="just"/>
            <a:r>
              <a:rPr lang="en-US" sz="2000" dirty="0"/>
              <a:t>Describe the operation of the equipment, particularly the power transmission system.</a:t>
            </a:r>
          </a:p>
          <a:p>
            <a:pPr algn="just"/>
            <a:r>
              <a:rPr lang="en-US" sz="2000" dirty="0"/>
              <a:t>Try to answer the following questions:</a:t>
            </a:r>
          </a:p>
          <a:p>
            <a:pPr lvl="1" algn="just"/>
            <a:r>
              <a:rPr lang="en-US" sz="2000" dirty="0"/>
              <a:t>What was the source of the power?</a:t>
            </a:r>
          </a:p>
          <a:p>
            <a:pPr lvl="1"/>
            <a:r>
              <a:rPr lang="en-US" sz="2000" dirty="0"/>
              <a:t>How were the gears arranged together, and how were they attached to the driving source and the driven machine?</a:t>
            </a:r>
          </a:p>
          <a:p>
            <a:pPr lvl="1"/>
            <a:r>
              <a:rPr lang="en-US" sz="2000" dirty="0"/>
              <a:t>Was there a speed change?</a:t>
            </a:r>
          </a:p>
          <a:p>
            <a:pPr lvl="1"/>
            <a:r>
              <a:rPr lang="en-US" sz="2000" dirty="0"/>
              <a:t>Were there more than two gears in the drive system?</a:t>
            </a:r>
          </a:p>
          <a:p>
            <a:pPr lvl="1"/>
            <a:r>
              <a:rPr lang="en-US" sz="2000" dirty="0"/>
              <a:t>What materials were the gears made from?</a:t>
            </a:r>
          </a:p>
          <a:p>
            <a:pPr lvl="1"/>
            <a:r>
              <a:rPr lang="en-US" sz="2000" dirty="0"/>
              <a:t>How were the gears attached to the shafts that supported them?</a:t>
            </a:r>
          </a:p>
          <a:p>
            <a:pPr lvl="1"/>
            <a:r>
              <a:rPr lang="en-US" sz="2000" dirty="0"/>
              <a:t>How were the shafts themselves supported?</a:t>
            </a:r>
          </a:p>
          <a:p>
            <a:pPr lvl="1"/>
            <a:r>
              <a:rPr lang="en-US" sz="2000" dirty="0"/>
              <a:t>Was the gear transmission system enclosed in a housing? If so, describe it.</a:t>
            </a:r>
          </a:p>
          <a:p>
            <a:pPr lvl="1"/>
            <a:endParaRPr lang="en-US" sz="2000" dirty="0"/>
          </a:p>
          <a:p>
            <a:pPr algn="just"/>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Discussion</a:t>
            </a:r>
          </a:p>
        </p:txBody>
      </p:sp>
    </p:spTree>
    <p:extLst>
      <p:ext uri="{BB962C8B-B14F-4D97-AF65-F5344CB8AC3E}">
        <p14:creationId xmlns:p14="http://schemas.microsoft.com/office/powerpoint/2010/main" val="5496501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fade">
                                      <p:cBhvr>
                                        <p:cTn id="32" dur="500"/>
                                        <p:tgtEl>
                                          <p:spTgt spid="2">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fade">
                                      <p:cBhvr>
                                        <p:cTn id="35" dur="500"/>
                                        <p:tgtEl>
                                          <p:spTgt spid="2">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Gears are toothed, cylindrical wheels used for transmitting motion and power from one rotating shaft to another.</a:t>
            </a:r>
          </a:p>
          <a:p>
            <a:pPr algn="just"/>
            <a:r>
              <a:rPr lang="en-US" sz="2400" dirty="0"/>
              <a:t>Most gear drives cause a change in the speed of the output gear relative to the input gear.</a:t>
            </a:r>
          </a:p>
          <a:p>
            <a:pPr algn="just"/>
            <a:r>
              <a:rPr lang="en-US" sz="2400" dirty="0"/>
              <a:t>Some of the most common types of gears are </a:t>
            </a:r>
            <a:r>
              <a:rPr lang="en-US" sz="2400" i="1" dirty="0"/>
              <a:t>spur gears</a:t>
            </a:r>
            <a:r>
              <a:rPr lang="en-US" sz="2400" dirty="0"/>
              <a:t>, </a:t>
            </a:r>
            <a:r>
              <a:rPr lang="en-US" sz="2400" i="1" dirty="0"/>
              <a:t>helical gears, bevel gears, and worm/</a:t>
            </a:r>
            <a:r>
              <a:rPr lang="en-US" sz="2400" i="1" dirty="0" err="1"/>
              <a:t>wormgear</a:t>
            </a:r>
            <a:r>
              <a:rPr lang="en-US" sz="2400" i="1" dirty="0"/>
              <a:t> sets.</a:t>
            </a:r>
          </a:p>
          <a:p>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Gears</a:t>
            </a:r>
          </a:p>
        </p:txBody>
      </p:sp>
    </p:spTree>
    <p:extLst>
      <p:ext uri="{BB962C8B-B14F-4D97-AF65-F5344CB8AC3E}">
        <p14:creationId xmlns:p14="http://schemas.microsoft.com/office/powerpoint/2010/main" val="34990927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You are the Designer</a:t>
            </a:r>
          </a:p>
        </p:txBody>
      </p:sp>
      <p:pic>
        <p:nvPicPr>
          <p:cNvPr id="6" name="Picture 5">
            <a:extLst>
              <a:ext uri="{FF2B5EF4-FFF2-40B4-BE49-F238E27FC236}">
                <a16:creationId xmlns:a16="http://schemas.microsoft.com/office/drawing/2014/main" id="{142BA328-851B-4868-8D7D-9F801B539FDC}"/>
              </a:ext>
            </a:extLst>
          </p:cNvPr>
          <p:cNvPicPr>
            <a:picLocks noChangeAspect="1"/>
          </p:cNvPicPr>
          <p:nvPr/>
        </p:nvPicPr>
        <p:blipFill>
          <a:blip r:embed="rId3"/>
          <a:stretch>
            <a:fillRect/>
          </a:stretch>
        </p:blipFill>
        <p:spPr>
          <a:xfrm>
            <a:off x="1509712" y="2824422"/>
            <a:ext cx="9144000" cy="4038340"/>
          </a:xfrm>
          <a:prstGeom prst="rect">
            <a:avLst/>
          </a:prstGeom>
        </p:spPr>
      </p:pic>
      <p:sp>
        <p:nvSpPr>
          <p:cNvPr id="8" name="TextBox 7">
            <a:extLst>
              <a:ext uri="{FF2B5EF4-FFF2-40B4-BE49-F238E27FC236}">
                <a16:creationId xmlns:a16="http://schemas.microsoft.com/office/drawing/2014/main" id="{E5247755-823C-40BF-B526-E2130FDC7809}"/>
              </a:ext>
            </a:extLst>
          </p:cNvPr>
          <p:cNvSpPr txBox="1"/>
          <p:nvPr/>
        </p:nvSpPr>
        <p:spPr>
          <a:xfrm>
            <a:off x="1232970" y="948378"/>
            <a:ext cx="9726060" cy="1938992"/>
          </a:xfrm>
          <a:prstGeom prst="rect">
            <a:avLst/>
          </a:prstGeom>
          <a:noFill/>
        </p:spPr>
        <p:txBody>
          <a:bodyPr wrap="square">
            <a:spAutoFit/>
          </a:bodyPr>
          <a:lstStyle/>
          <a:p>
            <a:pPr algn="just"/>
            <a:r>
              <a:rPr lang="en-US" sz="2400" dirty="0">
                <a:latin typeface="TradeGothicLTPro"/>
              </a:rPr>
              <a:t>Assume that you are responsible for the design of a speed reducer that will take the power from the shaft of an electric motor rotating at 1750 rpm and deliver it to a machine that is to operate at approximately 292 rpm. You have decided to use gears to transmit the power, and you are proposing a double-reduction speed reducer</a:t>
            </a:r>
          </a:p>
        </p:txBody>
      </p:sp>
    </p:spTree>
    <p:extLst>
      <p:ext uri="{BB962C8B-B14F-4D97-AF65-F5344CB8AC3E}">
        <p14:creationId xmlns:p14="http://schemas.microsoft.com/office/powerpoint/2010/main" val="8319323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CF881D6-84F8-4CFF-B8AB-8076F0D29FEB}"/>
              </a:ext>
            </a:extLst>
          </p:cNvPr>
          <p:cNvSpPr txBox="1">
            <a:spLocks/>
          </p:cNvSpPr>
          <p:nvPr/>
        </p:nvSpPr>
        <p:spPr>
          <a:xfrm>
            <a:off x="1524000" y="0"/>
            <a:ext cx="8610600" cy="66294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ts val="100"/>
              </a:spcBef>
              <a:buNone/>
            </a:pPr>
            <a:r>
              <a:rPr lang="en-US" sz="2400" dirty="0"/>
              <a:t>Let’s say that you have chosen to use spur gears in your design. The following list gives some of the important parameters for each gear:</a:t>
            </a:r>
          </a:p>
          <a:p>
            <a:pPr algn="just">
              <a:spcBef>
                <a:spcPts val="100"/>
              </a:spcBef>
            </a:pPr>
            <a:r>
              <a:rPr lang="en-US" sz="2400" dirty="0"/>
              <a:t>The number of teeth.</a:t>
            </a:r>
          </a:p>
          <a:p>
            <a:pPr algn="just">
              <a:spcBef>
                <a:spcPts val="100"/>
              </a:spcBef>
            </a:pPr>
            <a:r>
              <a:rPr lang="en-US" sz="2400" dirty="0"/>
              <a:t>The form of the teeth.</a:t>
            </a:r>
          </a:p>
          <a:p>
            <a:pPr algn="just">
              <a:spcBef>
                <a:spcPts val="100"/>
              </a:spcBef>
            </a:pPr>
            <a:r>
              <a:rPr lang="en-US" sz="2400" dirty="0"/>
              <a:t>The size of the teeth as indicated by the </a:t>
            </a:r>
            <a:r>
              <a:rPr lang="en-US" sz="2400" i="1" dirty="0"/>
              <a:t>pitch</a:t>
            </a:r>
            <a:r>
              <a:rPr lang="en-US" sz="2400" dirty="0"/>
              <a:t>.</a:t>
            </a:r>
          </a:p>
          <a:p>
            <a:pPr algn="just">
              <a:spcBef>
                <a:spcPts val="100"/>
              </a:spcBef>
            </a:pPr>
            <a:r>
              <a:rPr lang="en-US" sz="2400" dirty="0"/>
              <a:t>The width of the face of the teeth.</a:t>
            </a:r>
          </a:p>
          <a:p>
            <a:pPr algn="just">
              <a:spcBef>
                <a:spcPts val="100"/>
              </a:spcBef>
            </a:pPr>
            <a:r>
              <a:rPr lang="en-US" sz="2400" dirty="0"/>
              <a:t>The style and dimensions of the gear blank into which the gear teeth are to be machined.</a:t>
            </a:r>
          </a:p>
          <a:p>
            <a:pPr algn="just">
              <a:spcBef>
                <a:spcPts val="100"/>
              </a:spcBef>
            </a:pPr>
            <a:r>
              <a:rPr lang="en-US" sz="2400" dirty="0"/>
              <a:t>The design of the hub for the gear that facilitates its mounting to the shaft.</a:t>
            </a:r>
          </a:p>
          <a:p>
            <a:pPr algn="just">
              <a:spcBef>
                <a:spcPts val="100"/>
              </a:spcBef>
            </a:pPr>
            <a:r>
              <a:rPr lang="en-US" sz="2400" dirty="0"/>
              <a:t>The degree of precision of the gear teeth and the corresponding method of manufacture that can produce that precision.</a:t>
            </a:r>
          </a:p>
          <a:p>
            <a:pPr algn="just">
              <a:spcBef>
                <a:spcPts val="100"/>
              </a:spcBef>
            </a:pPr>
            <a:r>
              <a:rPr lang="en-US" sz="2400" dirty="0"/>
              <a:t>The means of attaching the gear to its shaft.</a:t>
            </a:r>
          </a:p>
          <a:p>
            <a:pPr algn="just">
              <a:spcBef>
                <a:spcPts val="100"/>
              </a:spcBef>
            </a:pPr>
            <a:r>
              <a:rPr lang="en-US" sz="2400" dirty="0"/>
              <a:t>The means of locating the gear axially on the shaft.</a:t>
            </a:r>
          </a:p>
        </p:txBody>
      </p:sp>
    </p:spTree>
    <p:extLst>
      <p:ext uri="{BB962C8B-B14F-4D97-AF65-F5344CB8AC3E}">
        <p14:creationId xmlns:p14="http://schemas.microsoft.com/office/powerpoint/2010/main" val="255653185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DEBDD4-2DC6-46CC-A8CD-8F1427031A29}"/>
              </a:ext>
            </a:extLst>
          </p:cNvPr>
          <p:cNvSpPr>
            <a:spLocks noGrp="1"/>
          </p:cNvSpPr>
          <p:nvPr>
            <p:ph type="title"/>
          </p:nvPr>
        </p:nvSpPr>
        <p:spPr>
          <a:xfrm>
            <a:off x="3200399" y="5486400"/>
            <a:ext cx="6858000" cy="1173162"/>
          </a:xfrm>
        </p:spPr>
        <p:txBody>
          <a:bodyPr/>
          <a:lstStyle/>
          <a:p>
            <a:r>
              <a:rPr lang="en-US" dirty="0"/>
              <a:t>SPUR GEARS</a:t>
            </a:r>
          </a:p>
        </p:txBody>
      </p:sp>
      <p:pic>
        <p:nvPicPr>
          <p:cNvPr id="7170" name="Picture 2" descr="Spur Gears | KHK Gears">
            <a:extLst>
              <a:ext uri="{FF2B5EF4-FFF2-40B4-BE49-F238E27FC236}">
                <a16:creationId xmlns:a16="http://schemas.microsoft.com/office/drawing/2014/main" id="{70D03149-0D19-40E9-B949-C778055F9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476" y="146844"/>
            <a:ext cx="7845424" cy="5444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4768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4" name="Picture 3">
            <a:extLst>
              <a:ext uri="{FF2B5EF4-FFF2-40B4-BE49-F238E27FC236}">
                <a16:creationId xmlns:a16="http://schemas.microsoft.com/office/drawing/2014/main" id="{63C5A123-1B07-44A8-9337-F9AF688381CD}"/>
              </a:ext>
            </a:extLst>
          </p:cNvPr>
          <p:cNvPicPr>
            <a:picLocks noChangeAspect="1"/>
          </p:cNvPicPr>
          <p:nvPr/>
        </p:nvPicPr>
        <p:blipFill>
          <a:blip r:embed="rId3"/>
          <a:stretch>
            <a:fillRect/>
          </a:stretch>
        </p:blipFill>
        <p:spPr>
          <a:xfrm>
            <a:off x="1229759" y="1308653"/>
            <a:ext cx="10294785" cy="4774095"/>
          </a:xfrm>
          <a:prstGeom prst="rect">
            <a:avLst/>
          </a:prstGeom>
        </p:spPr>
      </p:pic>
    </p:spTree>
    <p:extLst>
      <p:ext uri="{BB962C8B-B14F-4D97-AF65-F5344CB8AC3E}">
        <p14:creationId xmlns:p14="http://schemas.microsoft.com/office/powerpoint/2010/main" val="14166854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9564757" cy="5791200"/>
          </a:xfrm>
        </p:spPr>
        <p:txBody>
          <a:bodyPr>
            <a:normAutofit/>
          </a:bodyPr>
          <a:lstStyle/>
          <a:p>
            <a:pPr algn="just"/>
            <a:r>
              <a:rPr lang="en-US" sz="2400" dirty="0"/>
              <a:t>When gears are large, the spoked design in Part (a) is often used to save weight. The gear teeth are machined into a relatively thin rim that is held by a set of spokes connecting to the hub.</a:t>
            </a:r>
          </a:p>
          <a:p>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4" name="Picture 3">
            <a:extLst>
              <a:ext uri="{FF2B5EF4-FFF2-40B4-BE49-F238E27FC236}">
                <a16:creationId xmlns:a16="http://schemas.microsoft.com/office/drawing/2014/main" id="{47947855-1DBD-4A2A-B889-F706AC1B4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728787" y="2667000"/>
            <a:ext cx="8458200" cy="4326650"/>
          </a:xfrm>
          <a:prstGeom prst="rect">
            <a:avLst/>
          </a:prstGeom>
        </p:spPr>
      </p:pic>
    </p:spTree>
    <p:extLst>
      <p:ext uri="{BB962C8B-B14F-4D97-AF65-F5344CB8AC3E}">
        <p14:creationId xmlns:p14="http://schemas.microsoft.com/office/powerpoint/2010/main" val="33996724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85461" y="838200"/>
            <a:ext cx="10018643" cy="5791200"/>
          </a:xfrm>
        </p:spPr>
        <p:txBody>
          <a:bodyPr>
            <a:normAutofit/>
          </a:bodyPr>
          <a:lstStyle/>
          <a:p>
            <a:pPr algn="just"/>
            <a:r>
              <a:rPr lang="en-US" sz="2400" dirty="0"/>
              <a:t>The solid hub design is typical of smaller spur gears. Here the finished bore with a keyway is visible. </a:t>
            </a:r>
          </a:p>
          <a:p>
            <a:pPr algn="just"/>
            <a:r>
              <a:rPr lang="en-US" sz="2400" dirty="0"/>
              <a:t>The set screw over the keyway allows the locking of the key in place after assembly.</a:t>
            </a:r>
          </a:p>
        </p:txBody>
      </p:sp>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4" name="Picture 3">
            <a:extLst>
              <a:ext uri="{FF2B5EF4-FFF2-40B4-BE49-F238E27FC236}">
                <a16:creationId xmlns:a16="http://schemas.microsoft.com/office/drawing/2014/main" id="{F1C3E2DE-E394-4A80-BF74-B2BF03F0FB6E}"/>
              </a:ext>
            </a:extLst>
          </p:cNvPr>
          <p:cNvPicPr>
            <a:picLocks noChangeAspect="1"/>
          </p:cNvPicPr>
          <p:nvPr/>
        </p:nvPicPr>
        <p:blipFill>
          <a:blip r:embed="rId3"/>
          <a:stretch>
            <a:fillRect/>
          </a:stretch>
        </p:blipFill>
        <p:spPr>
          <a:xfrm>
            <a:off x="1879874" y="3138487"/>
            <a:ext cx="9026665" cy="3490913"/>
          </a:xfrm>
          <a:prstGeom prst="rect">
            <a:avLst/>
          </a:prstGeom>
        </p:spPr>
      </p:pic>
    </p:spTree>
    <p:extLst>
      <p:ext uri="{BB962C8B-B14F-4D97-AF65-F5344CB8AC3E}">
        <p14:creationId xmlns:p14="http://schemas.microsoft.com/office/powerpoint/2010/main" val="35122617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10002078" cy="5791200"/>
          </a:xfrm>
        </p:spPr>
        <p:txBody>
          <a:bodyPr>
            <a:normAutofit/>
          </a:bodyPr>
          <a:lstStyle/>
          <a:p>
            <a:pPr algn="just"/>
            <a:r>
              <a:rPr lang="en-US" sz="2400" dirty="0"/>
              <a:t>When spur gear teeth are machined into a straight, flat bar, the assembly is called a rack.</a:t>
            </a:r>
          </a:p>
          <a:p>
            <a:pPr algn="just"/>
            <a:r>
              <a:rPr lang="en-US" sz="2400" dirty="0"/>
              <a:t>The rack is essentially a spur gear with an infinite radius. In this form, the teeth become straight-sided, rather than the curved, involute form typical of smaller gears.</a:t>
            </a:r>
          </a:p>
        </p:txBody>
      </p:sp>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5" name="Picture 4">
            <a:extLst>
              <a:ext uri="{FF2B5EF4-FFF2-40B4-BE49-F238E27FC236}">
                <a16:creationId xmlns:a16="http://schemas.microsoft.com/office/drawing/2014/main" id="{1414EB7C-9079-4134-93D3-52DEF8362133}"/>
              </a:ext>
            </a:extLst>
          </p:cNvPr>
          <p:cNvPicPr>
            <a:picLocks noChangeAspect="1"/>
          </p:cNvPicPr>
          <p:nvPr/>
        </p:nvPicPr>
        <p:blipFill>
          <a:blip r:embed="rId3"/>
          <a:stretch>
            <a:fillRect/>
          </a:stretch>
        </p:blipFill>
        <p:spPr>
          <a:xfrm>
            <a:off x="2839278" y="3127399"/>
            <a:ext cx="8915400" cy="3502001"/>
          </a:xfrm>
          <a:prstGeom prst="rect">
            <a:avLst/>
          </a:prstGeom>
        </p:spPr>
      </p:pic>
    </p:spTree>
    <p:extLst>
      <p:ext uri="{BB962C8B-B14F-4D97-AF65-F5344CB8AC3E}">
        <p14:creationId xmlns:p14="http://schemas.microsoft.com/office/powerpoint/2010/main" val="5080711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9670774" cy="5791200"/>
          </a:xfrm>
        </p:spPr>
        <p:txBody>
          <a:bodyPr>
            <a:normAutofit/>
          </a:bodyPr>
          <a:lstStyle/>
          <a:p>
            <a:pPr algn="just"/>
            <a:r>
              <a:rPr lang="en-US" sz="2400" dirty="0"/>
              <a:t>Gears with diameters between the small solid form [Part (b)] and the larger spoked form [Part (a)] are often produced with a thinned web as shown in Part (d), again to save weight.</a:t>
            </a:r>
          </a:p>
        </p:txBody>
      </p:sp>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4" name="Picture 3">
            <a:extLst>
              <a:ext uri="{FF2B5EF4-FFF2-40B4-BE49-F238E27FC236}">
                <a16:creationId xmlns:a16="http://schemas.microsoft.com/office/drawing/2014/main" id="{E3CD4222-6520-48DE-B74D-A96780D8EF36}"/>
              </a:ext>
            </a:extLst>
          </p:cNvPr>
          <p:cNvPicPr>
            <a:picLocks noChangeAspect="1"/>
          </p:cNvPicPr>
          <p:nvPr/>
        </p:nvPicPr>
        <p:blipFill>
          <a:blip r:embed="rId3"/>
          <a:stretch>
            <a:fillRect/>
          </a:stretch>
        </p:blipFill>
        <p:spPr>
          <a:xfrm>
            <a:off x="1751206" y="2971800"/>
            <a:ext cx="8459594" cy="3886200"/>
          </a:xfrm>
          <a:prstGeom prst="rect">
            <a:avLst/>
          </a:prstGeom>
        </p:spPr>
      </p:pic>
    </p:spTree>
    <p:extLst>
      <p:ext uri="{BB962C8B-B14F-4D97-AF65-F5344CB8AC3E}">
        <p14:creationId xmlns:p14="http://schemas.microsoft.com/office/powerpoint/2010/main" val="25530355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9988826" cy="5791200"/>
          </a:xfrm>
        </p:spPr>
        <p:txBody>
          <a:bodyPr>
            <a:normAutofit/>
          </a:bodyPr>
          <a:lstStyle/>
          <a:p>
            <a:pPr algn="just"/>
            <a:r>
              <a:rPr lang="en-US" sz="2400" dirty="0"/>
              <a:t>The most widely used spur gear tooth form is the full depth involute form.</a:t>
            </a:r>
          </a:p>
          <a:p>
            <a:pPr algn="just"/>
            <a:r>
              <a:rPr lang="en-US" sz="2400" dirty="0"/>
              <a:t>The involute is one of a class of geometric curves called </a:t>
            </a:r>
            <a:r>
              <a:rPr lang="en-US" sz="2400" i="1" dirty="0"/>
              <a:t>conjugate curves.</a:t>
            </a:r>
          </a:p>
          <a:p>
            <a:pPr algn="just"/>
            <a:r>
              <a:rPr lang="en-US" sz="2400" dirty="0"/>
              <a:t>When two such gear teeth are in mesh and rotating, there is a </a:t>
            </a:r>
            <a:r>
              <a:rPr lang="en-US" sz="2400" i="1" dirty="0"/>
              <a:t>constant angular velocity </a:t>
            </a:r>
            <a:r>
              <a:rPr lang="en-US" sz="2400" dirty="0"/>
              <a:t>ratio between them</a:t>
            </a:r>
            <a:r>
              <a:rPr lang="en-US" sz="2800" dirty="0"/>
              <a:t>:</a:t>
            </a:r>
          </a:p>
        </p:txBody>
      </p:sp>
      <p:sp>
        <p:nvSpPr>
          <p:cNvPr id="3" name="Title 2"/>
          <p:cNvSpPr>
            <a:spLocks noGrp="1"/>
          </p:cNvSpPr>
          <p:nvPr>
            <p:ph type="title"/>
          </p:nvPr>
        </p:nvSpPr>
        <p:spPr>
          <a:xfrm>
            <a:off x="1981200" y="0"/>
            <a:ext cx="8229600" cy="990600"/>
          </a:xfrm>
        </p:spPr>
        <p:txBody>
          <a:bodyPr>
            <a:noAutofit/>
          </a:bodyPr>
          <a:lstStyle/>
          <a:p>
            <a:r>
              <a:rPr lang="en-US" sz="3200" dirty="0"/>
              <a:t>Spur Gear Geometry – Involute-tooth Form</a:t>
            </a:r>
          </a:p>
        </p:txBody>
      </p:sp>
      <p:pic>
        <p:nvPicPr>
          <p:cNvPr id="4" name="Picture 3">
            <a:extLst>
              <a:ext uri="{FF2B5EF4-FFF2-40B4-BE49-F238E27FC236}">
                <a16:creationId xmlns:a16="http://schemas.microsoft.com/office/drawing/2014/main" id="{1A742425-1804-474D-95C3-7DF4FACBB00A}"/>
              </a:ext>
            </a:extLst>
          </p:cNvPr>
          <p:cNvPicPr>
            <a:picLocks noChangeAspect="1"/>
          </p:cNvPicPr>
          <p:nvPr/>
        </p:nvPicPr>
        <p:blipFill>
          <a:blip r:embed="rId3"/>
          <a:stretch>
            <a:fillRect/>
          </a:stretch>
        </p:blipFill>
        <p:spPr>
          <a:xfrm>
            <a:off x="3289242" y="3733800"/>
            <a:ext cx="5613516" cy="2976562"/>
          </a:xfrm>
          <a:prstGeom prst="rect">
            <a:avLst/>
          </a:prstGeom>
        </p:spPr>
      </p:pic>
    </p:spTree>
    <p:extLst>
      <p:ext uri="{BB962C8B-B14F-4D97-AF65-F5344CB8AC3E}">
        <p14:creationId xmlns:p14="http://schemas.microsoft.com/office/powerpoint/2010/main" val="8319981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 Involute Profile Meshing</a:t>
            </a:r>
          </a:p>
        </p:txBody>
      </p:sp>
      <p:pic>
        <p:nvPicPr>
          <p:cNvPr id="4" name="Involute gear">
            <a:hlinkClick r:id="" action="ppaction://media"/>
            <a:extLst>
              <a:ext uri="{FF2B5EF4-FFF2-40B4-BE49-F238E27FC236}">
                <a16:creationId xmlns:a16="http://schemas.microsoft.com/office/drawing/2014/main" id="{62007B82-CEDA-450F-9DBE-94063AD10D9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1" y="1154422"/>
            <a:ext cx="9118601" cy="5129213"/>
          </a:xfrm>
          <a:prstGeom prst="rect">
            <a:avLst/>
          </a:prstGeom>
        </p:spPr>
      </p:pic>
    </p:spTree>
    <p:extLst>
      <p:ext uri="{BB962C8B-B14F-4D97-AF65-F5344CB8AC3E}">
        <p14:creationId xmlns:p14="http://schemas.microsoft.com/office/powerpoint/2010/main" val="317739179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991225" y="838200"/>
            <a:ext cx="4371975" cy="5791200"/>
          </a:xfrm>
        </p:spPr>
        <p:txBody>
          <a:bodyPr>
            <a:normAutofit/>
          </a:bodyPr>
          <a:lstStyle/>
          <a:p>
            <a:pPr algn="just"/>
            <a:r>
              <a:rPr lang="en-US" sz="2400" dirty="0"/>
              <a:t>If the smaller top gear, called a </a:t>
            </a:r>
            <a:r>
              <a:rPr lang="en-US" sz="2400" i="1" dirty="0"/>
              <a:t>pinion</a:t>
            </a:r>
            <a:r>
              <a:rPr lang="en-US" sz="2400" dirty="0"/>
              <a:t>, is driving the larger lower gear, simply called the </a:t>
            </a:r>
            <a:r>
              <a:rPr lang="en-US" sz="2400" i="1" dirty="0"/>
              <a:t>gear</a:t>
            </a:r>
            <a:r>
              <a:rPr lang="en-US" sz="2400" dirty="0"/>
              <a:t>, the larger gear will rotate more slowly.</a:t>
            </a:r>
          </a:p>
        </p:txBody>
      </p:sp>
      <p:sp>
        <p:nvSpPr>
          <p:cNvPr id="3" name="Title 2"/>
          <p:cNvSpPr>
            <a:spLocks noGrp="1"/>
          </p:cNvSpPr>
          <p:nvPr>
            <p:ph type="title"/>
          </p:nvPr>
        </p:nvSpPr>
        <p:spPr>
          <a:xfrm>
            <a:off x="5838824" y="0"/>
            <a:ext cx="4371976" cy="990600"/>
          </a:xfrm>
        </p:spPr>
        <p:txBody>
          <a:bodyPr>
            <a:noAutofit/>
          </a:bodyPr>
          <a:lstStyle/>
          <a:p>
            <a:r>
              <a:rPr lang="en-US" sz="4000" dirty="0"/>
              <a:t>Speed Reduction</a:t>
            </a:r>
          </a:p>
        </p:txBody>
      </p:sp>
      <p:pic>
        <p:nvPicPr>
          <p:cNvPr id="5" name="Picture 4">
            <a:extLst>
              <a:ext uri="{FF2B5EF4-FFF2-40B4-BE49-F238E27FC236}">
                <a16:creationId xmlns:a16="http://schemas.microsoft.com/office/drawing/2014/main" id="{F61BE18E-9F2A-487B-BC39-790E81E2D8EE}"/>
              </a:ext>
            </a:extLst>
          </p:cNvPr>
          <p:cNvPicPr>
            <a:picLocks noChangeAspect="1"/>
          </p:cNvPicPr>
          <p:nvPr/>
        </p:nvPicPr>
        <p:blipFill>
          <a:blip r:embed="rId3"/>
          <a:stretch>
            <a:fillRect/>
          </a:stretch>
        </p:blipFill>
        <p:spPr>
          <a:xfrm>
            <a:off x="1557338" y="1"/>
            <a:ext cx="4010025" cy="6448425"/>
          </a:xfrm>
          <a:prstGeom prst="rect">
            <a:avLst/>
          </a:prstGeom>
        </p:spPr>
      </p:pic>
    </p:spTree>
    <p:extLst>
      <p:ext uri="{BB962C8B-B14F-4D97-AF65-F5344CB8AC3E}">
        <p14:creationId xmlns:p14="http://schemas.microsoft.com/office/powerpoint/2010/main" val="504757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9631017" cy="5791200"/>
          </a:xfrm>
        </p:spPr>
        <p:txBody>
          <a:bodyPr>
            <a:normAutofit/>
          </a:bodyPr>
          <a:lstStyle/>
          <a:p>
            <a:pPr algn="just"/>
            <a:r>
              <a:rPr lang="en-US" sz="2400" dirty="0"/>
              <a:t>From the moment of initial contact to the moment of disengagement, the speed of the driving gear is in a constant proportion to the speed of the driven gear.</a:t>
            </a:r>
          </a:p>
          <a:p>
            <a:pPr algn="just"/>
            <a:r>
              <a:rPr lang="en-US" sz="2400" dirty="0"/>
              <a:t>The resulting action of the two gears is very smooth.</a:t>
            </a:r>
          </a:p>
          <a:p>
            <a:pPr algn="just"/>
            <a:r>
              <a:rPr lang="en-US" sz="2400" dirty="0"/>
              <a:t>If this were not the case, there would be some speeding up and slowing down during the engagement, with the resulting accelerations causing vibration, noise, and dangerous torsional oscillations in the system.</a:t>
            </a:r>
          </a:p>
        </p:txBody>
      </p:sp>
      <p:sp>
        <p:nvSpPr>
          <p:cNvPr id="3" name="Title 2"/>
          <p:cNvSpPr>
            <a:spLocks noGrp="1"/>
          </p:cNvSpPr>
          <p:nvPr>
            <p:ph type="title"/>
          </p:nvPr>
        </p:nvSpPr>
        <p:spPr>
          <a:xfrm>
            <a:off x="1981200" y="0"/>
            <a:ext cx="8229600" cy="990600"/>
          </a:xfrm>
        </p:spPr>
        <p:txBody>
          <a:bodyPr>
            <a:noAutofit/>
          </a:bodyPr>
          <a:lstStyle/>
          <a:p>
            <a:r>
              <a:rPr lang="en-US" sz="4000" dirty="0"/>
              <a:t>Gear Involute Profile Meshing</a:t>
            </a:r>
          </a:p>
        </p:txBody>
      </p:sp>
    </p:spTree>
    <p:extLst>
      <p:ext uri="{BB962C8B-B14F-4D97-AF65-F5344CB8AC3E}">
        <p14:creationId xmlns:p14="http://schemas.microsoft.com/office/powerpoint/2010/main" val="9921079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Involute Curve - Visualization</a:t>
            </a:r>
          </a:p>
        </p:txBody>
      </p:sp>
      <p:pic>
        <p:nvPicPr>
          <p:cNvPr id="4" name="Picture 3">
            <a:extLst>
              <a:ext uri="{FF2B5EF4-FFF2-40B4-BE49-F238E27FC236}">
                <a16:creationId xmlns:a16="http://schemas.microsoft.com/office/drawing/2014/main" id="{49F58D84-7470-4279-BB46-3DD871792CA9}"/>
              </a:ext>
            </a:extLst>
          </p:cNvPr>
          <p:cNvPicPr>
            <a:picLocks noChangeAspect="1"/>
          </p:cNvPicPr>
          <p:nvPr/>
        </p:nvPicPr>
        <p:blipFill rotWithShape="1">
          <a:blip r:embed="rId3"/>
          <a:srcRect l="-1" r="-669"/>
          <a:stretch/>
        </p:blipFill>
        <p:spPr>
          <a:xfrm>
            <a:off x="2401956" y="990600"/>
            <a:ext cx="7388087" cy="5812979"/>
          </a:xfrm>
          <a:prstGeom prst="rect">
            <a:avLst/>
          </a:prstGeom>
        </p:spPr>
      </p:pic>
    </p:spTree>
    <p:extLst>
      <p:ext uri="{BB962C8B-B14F-4D97-AF65-F5344CB8AC3E}">
        <p14:creationId xmlns:p14="http://schemas.microsoft.com/office/powerpoint/2010/main" val="12007066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10174357" cy="5791200"/>
          </a:xfrm>
        </p:spPr>
        <p:txBody>
          <a:bodyPr>
            <a:normAutofit/>
          </a:bodyPr>
          <a:lstStyle/>
          <a:p>
            <a:pPr algn="just"/>
            <a:r>
              <a:rPr lang="en-US" sz="2400" dirty="0"/>
              <a:t>It is a fundamental principle of </a:t>
            </a:r>
            <a:r>
              <a:rPr lang="en-US" sz="2400" i="1" dirty="0"/>
              <a:t>kinematics, </a:t>
            </a:r>
            <a:r>
              <a:rPr lang="en-US" sz="2400" dirty="0"/>
              <a:t>the study of motion, that if the line drawn perpendicular to the surfaces of two rotating bodies at their point of contact always crosses the centerline between the two bodies at the same place, the angular velocity ratio of the two bodies will be constant. This is a statement of the </a:t>
            </a:r>
            <a:r>
              <a:rPr lang="en-US" sz="2400" i="1" dirty="0"/>
              <a:t>law of gearing</a:t>
            </a:r>
            <a:endParaRPr lang="en-US" sz="2400" dirty="0"/>
          </a:p>
        </p:txBody>
      </p:sp>
      <p:sp>
        <p:nvSpPr>
          <p:cNvPr id="3" name="Title 2"/>
          <p:cNvSpPr>
            <a:spLocks noGrp="1"/>
          </p:cNvSpPr>
          <p:nvPr>
            <p:ph type="title"/>
          </p:nvPr>
        </p:nvSpPr>
        <p:spPr>
          <a:xfrm>
            <a:off x="1981200" y="0"/>
            <a:ext cx="8229600" cy="990600"/>
          </a:xfrm>
        </p:spPr>
        <p:txBody>
          <a:bodyPr>
            <a:noAutofit/>
          </a:bodyPr>
          <a:lstStyle/>
          <a:p>
            <a:r>
              <a:rPr lang="en-US" sz="4000" dirty="0"/>
              <a:t>Law of Gearing</a:t>
            </a:r>
          </a:p>
        </p:txBody>
      </p:sp>
      <p:pic>
        <p:nvPicPr>
          <p:cNvPr id="5" name="Picture 4">
            <a:extLst>
              <a:ext uri="{FF2B5EF4-FFF2-40B4-BE49-F238E27FC236}">
                <a16:creationId xmlns:a16="http://schemas.microsoft.com/office/drawing/2014/main" id="{6077368D-FC16-40DD-A594-55DD10100C6B}"/>
              </a:ext>
            </a:extLst>
          </p:cNvPr>
          <p:cNvPicPr>
            <a:picLocks noChangeAspect="1"/>
          </p:cNvPicPr>
          <p:nvPr/>
        </p:nvPicPr>
        <p:blipFill rotWithShape="1">
          <a:blip r:embed="rId3"/>
          <a:srcRect l="23182" t="37368" r="51023" b="31304"/>
          <a:stretch/>
        </p:blipFill>
        <p:spPr>
          <a:xfrm>
            <a:off x="6618143" y="3196937"/>
            <a:ext cx="4669563" cy="3188466"/>
          </a:xfrm>
          <a:prstGeom prst="rect">
            <a:avLst/>
          </a:prstGeom>
        </p:spPr>
      </p:pic>
      <p:pic>
        <p:nvPicPr>
          <p:cNvPr id="6" name="Picture 5">
            <a:extLst>
              <a:ext uri="{FF2B5EF4-FFF2-40B4-BE49-F238E27FC236}">
                <a16:creationId xmlns:a16="http://schemas.microsoft.com/office/drawing/2014/main" id="{E03D4133-9685-663B-D848-B9E64A7F73E3}"/>
              </a:ext>
            </a:extLst>
          </p:cNvPr>
          <p:cNvPicPr>
            <a:picLocks noChangeAspect="1"/>
          </p:cNvPicPr>
          <p:nvPr/>
        </p:nvPicPr>
        <p:blipFill>
          <a:blip r:embed="rId4"/>
          <a:stretch>
            <a:fillRect/>
          </a:stretch>
        </p:blipFill>
        <p:spPr>
          <a:xfrm>
            <a:off x="1463442" y="3196937"/>
            <a:ext cx="4767823" cy="2831278"/>
          </a:xfrm>
          <a:prstGeom prst="rect">
            <a:avLst/>
          </a:prstGeom>
        </p:spPr>
      </p:pic>
    </p:spTree>
    <p:extLst>
      <p:ext uri="{BB962C8B-B14F-4D97-AF65-F5344CB8AC3E}">
        <p14:creationId xmlns:p14="http://schemas.microsoft.com/office/powerpoint/2010/main" val="24965877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5F8EF113-D4CD-4013-8D1E-57B57AE09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399" y="1324098"/>
            <a:ext cx="5566118" cy="5167745"/>
          </a:xfrm>
          <a:prstGeom prst="rect">
            <a:avLst/>
          </a:prstGeom>
        </p:spPr>
      </p:pic>
      <p:sp>
        <p:nvSpPr>
          <p:cNvPr id="7" name="TextBox 6">
            <a:extLst>
              <a:ext uri="{FF2B5EF4-FFF2-40B4-BE49-F238E27FC236}">
                <a16:creationId xmlns:a16="http://schemas.microsoft.com/office/drawing/2014/main" id="{32E53F17-7750-4433-BD1C-C72E6A9C3E7C}"/>
              </a:ext>
            </a:extLst>
          </p:cNvPr>
          <p:cNvSpPr txBox="1"/>
          <p:nvPr/>
        </p:nvSpPr>
        <p:spPr>
          <a:xfrm>
            <a:off x="1011305" y="504762"/>
            <a:ext cx="6110514" cy="523220"/>
          </a:xfrm>
          <a:prstGeom prst="rect">
            <a:avLst/>
          </a:prstGeom>
          <a:noFill/>
        </p:spPr>
        <p:txBody>
          <a:bodyPr wrap="square">
            <a:spAutoFit/>
          </a:bodyPr>
          <a:lstStyle/>
          <a:p>
            <a:r>
              <a:rPr lang="en-US" sz="2800" b="1" dirty="0">
                <a:solidFill>
                  <a:srgbClr val="92D050"/>
                </a:solidFill>
              </a:rPr>
              <a:t>Law of Gearing</a:t>
            </a:r>
            <a:endParaRPr lang="en-PK" sz="2800" b="1" dirty="0">
              <a:solidFill>
                <a:srgbClr val="92D050"/>
              </a:solidFill>
            </a:endParaRPr>
          </a:p>
        </p:txBody>
      </p:sp>
    </p:spTree>
    <p:extLst>
      <p:ext uri="{BB962C8B-B14F-4D97-AF65-F5344CB8AC3E}">
        <p14:creationId xmlns:p14="http://schemas.microsoft.com/office/powerpoint/2010/main" val="800827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CB56B-91F4-42DC-9A8D-D74D4FE42D7F}"/>
              </a:ext>
            </a:extLst>
          </p:cNvPr>
          <p:cNvSpPr>
            <a:spLocks noGrp="1"/>
          </p:cNvSpPr>
          <p:nvPr>
            <p:ph type="title"/>
          </p:nvPr>
        </p:nvSpPr>
        <p:spPr>
          <a:xfrm>
            <a:off x="650830" y="318052"/>
            <a:ext cx="8612440" cy="609600"/>
          </a:xfrm>
        </p:spPr>
        <p:txBody>
          <a:bodyPr>
            <a:normAutofit fontScale="90000"/>
          </a:bodyPr>
          <a:lstStyle/>
          <a:p>
            <a:r>
              <a:rPr lang="en-US" dirty="0"/>
              <a:t>Law of Gearing</a:t>
            </a:r>
            <a:endParaRPr lang="en-PK" dirty="0"/>
          </a:p>
        </p:txBody>
      </p:sp>
      <p:sp>
        <p:nvSpPr>
          <p:cNvPr id="3" name="Content Placeholder 2">
            <a:extLst>
              <a:ext uri="{FF2B5EF4-FFF2-40B4-BE49-F238E27FC236}">
                <a16:creationId xmlns:a16="http://schemas.microsoft.com/office/drawing/2014/main" id="{53213B2D-036C-4E8E-A0C9-3DA36329FE9B}"/>
              </a:ext>
            </a:extLst>
          </p:cNvPr>
          <p:cNvSpPr>
            <a:spLocks noGrp="1"/>
          </p:cNvSpPr>
          <p:nvPr>
            <p:ph idx="1"/>
          </p:nvPr>
        </p:nvSpPr>
        <p:spPr>
          <a:xfrm>
            <a:off x="132523" y="1070927"/>
            <a:ext cx="7240734" cy="4716145"/>
          </a:xfrm>
        </p:spPr>
        <p:txBody>
          <a:bodyPr>
            <a:noAutofit/>
          </a:bodyPr>
          <a:lstStyle/>
          <a:p>
            <a:pPr algn="just"/>
            <a:r>
              <a:rPr lang="en-US" sz="2000" b="0" i="0" dirty="0">
                <a:solidFill>
                  <a:srgbClr val="202122"/>
                </a:solidFill>
                <a:effectLst/>
                <a:latin typeface="Arial" panose="020B0604020202020204" pitchFamily="34" charset="0"/>
              </a:rPr>
              <a:t>Two involute gears, the left driving the right: Blue arrows show the contact forces between them:</a:t>
            </a:r>
          </a:p>
          <a:p>
            <a:pPr marL="457200" indent="-457200" algn="just">
              <a:buAutoNum type="arabicParenBoth"/>
            </a:pPr>
            <a:r>
              <a:rPr lang="en-US" sz="2000" b="0" i="0" dirty="0">
                <a:solidFill>
                  <a:srgbClr val="202122"/>
                </a:solidFill>
                <a:effectLst/>
                <a:latin typeface="Arial" panose="020B0604020202020204" pitchFamily="34" charset="0"/>
              </a:rPr>
              <a:t>downward force applied by the left gear and </a:t>
            </a:r>
          </a:p>
          <a:p>
            <a:pPr marL="457200" indent="-457200" algn="just">
              <a:buAutoNum type="arabicParenBoth"/>
            </a:pPr>
            <a:r>
              <a:rPr lang="en-US" sz="2000" b="0" i="0" dirty="0">
                <a:solidFill>
                  <a:srgbClr val="202122"/>
                </a:solidFill>
                <a:effectLst/>
                <a:latin typeface="Arial" panose="020B0604020202020204" pitchFamily="34" charset="0"/>
              </a:rPr>
              <a:t>upward resistance by the right gear. The force line (or </a:t>
            </a:r>
            <a:r>
              <a:rPr lang="en-US" sz="2000" b="0" i="0" u="none" strike="noStrike" dirty="0">
                <a:solidFill>
                  <a:srgbClr val="0645AD"/>
                </a:solidFill>
                <a:effectLst/>
                <a:latin typeface="Arial" panose="020B0604020202020204" pitchFamily="34" charset="0"/>
                <a:hlinkClick r:id="rId2" tooltip="Gear"/>
              </a:rPr>
              <a:t>line of action</a:t>
            </a:r>
            <a:r>
              <a:rPr lang="en-US" sz="2000" b="0" i="0" dirty="0">
                <a:solidFill>
                  <a:srgbClr val="202122"/>
                </a:solidFill>
                <a:effectLst/>
                <a:latin typeface="Arial" panose="020B0604020202020204" pitchFamily="34" charset="0"/>
              </a:rPr>
              <a:t>) runs along the long leg of dashed blue line which is a tangent common to both base circles. The involutes here are traced out in converse fashion: points of contact move along the </a:t>
            </a:r>
            <a:r>
              <a:rPr lang="en-US" sz="2000" b="0" i="1" dirty="0">
                <a:solidFill>
                  <a:srgbClr val="202122"/>
                </a:solidFill>
                <a:effectLst/>
                <a:latin typeface="Arial" panose="020B0604020202020204" pitchFamily="34" charset="0"/>
              </a:rPr>
              <a:t>stationary</a:t>
            </a:r>
            <a:r>
              <a:rPr lang="en-US" sz="2000" b="0" i="0" dirty="0">
                <a:solidFill>
                  <a:srgbClr val="202122"/>
                </a:solidFill>
                <a:effectLst/>
                <a:latin typeface="Arial" panose="020B0604020202020204" pitchFamily="34" charset="0"/>
              </a:rPr>
              <a:t> force-vector "string" as if it was being unwound from the left </a:t>
            </a:r>
            <a:r>
              <a:rPr lang="en-US" sz="2000" b="0" i="1" dirty="0">
                <a:solidFill>
                  <a:srgbClr val="202122"/>
                </a:solidFill>
                <a:effectLst/>
                <a:latin typeface="Arial" panose="020B0604020202020204" pitchFamily="34" charset="0"/>
              </a:rPr>
              <a:t>rotating</a:t>
            </a:r>
            <a:r>
              <a:rPr lang="en-US" sz="2000" b="0" i="0" dirty="0">
                <a:solidFill>
                  <a:srgbClr val="202122"/>
                </a:solidFill>
                <a:effectLst/>
                <a:latin typeface="Arial" panose="020B0604020202020204" pitchFamily="34" charset="0"/>
              </a:rPr>
              <a:t> base circle, and wound onto the right </a:t>
            </a:r>
            <a:r>
              <a:rPr lang="en-US" sz="2000" b="0" i="1" dirty="0">
                <a:solidFill>
                  <a:srgbClr val="202122"/>
                </a:solidFill>
                <a:effectLst/>
                <a:latin typeface="Arial" panose="020B0604020202020204" pitchFamily="34" charset="0"/>
              </a:rPr>
              <a:t>rotating</a:t>
            </a:r>
            <a:r>
              <a:rPr lang="en-US" sz="2000" b="0" i="0" dirty="0">
                <a:solidFill>
                  <a:srgbClr val="202122"/>
                </a:solidFill>
                <a:effectLst/>
                <a:latin typeface="Arial" panose="020B0604020202020204" pitchFamily="34" charset="0"/>
              </a:rPr>
              <a:t> base circle. </a:t>
            </a:r>
          </a:p>
          <a:p>
            <a:pPr algn="just">
              <a:buFont typeface="Wingdings" panose="05000000000000000000" pitchFamily="2" charset="2"/>
              <a:buChar char="Ø"/>
            </a:pPr>
            <a:r>
              <a:rPr lang="en-US" sz="2000" b="0" i="0" dirty="0">
                <a:solidFill>
                  <a:srgbClr val="202122"/>
                </a:solidFill>
                <a:effectLst/>
                <a:latin typeface="Arial" panose="020B0604020202020204" pitchFamily="34" charset="0"/>
              </a:rPr>
              <a:t>In this situation, there is no force, and so no contact needed, along the opposite [lower left to upper right] common tangent (not shown). </a:t>
            </a:r>
          </a:p>
          <a:p>
            <a:pPr algn="just">
              <a:buFont typeface="Wingdings" panose="05000000000000000000" pitchFamily="2" charset="2"/>
              <a:buChar char="Ø"/>
            </a:pPr>
            <a:r>
              <a:rPr lang="en-US" sz="2000" b="0" i="0" dirty="0">
                <a:solidFill>
                  <a:srgbClr val="202122"/>
                </a:solidFill>
                <a:effectLst/>
                <a:latin typeface="Arial" panose="020B0604020202020204" pitchFamily="34" charset="0"/>
              </a:rPr>
              <a:t>In other words, if the teeth were slightly narrower while everything else remained the same there would be a gap above each tooth on the left gear, because downward force is being applied by it.</a:t>
            </a:r>
            <a:endParaRPr lang="en-PK" sz="2000" dirty="0"/>
          </a:p>
        </p:txBody>
      </p:sp>
      <p:pic>
        <p:nvPicPr>
          <p:cNvPr id="4" name="Picture 3" descr="Chart, radar chart&#10;&#10;Description automatically generated">
            <a:extLst>
              <a:ext uri="{FF2B5EF4-FFF2-40B4-BE49-F238E27FC236}">
                <a16:creationId xmlns:a16="http://schemas.microsoft.com/office/drawing/2014/main" id="{8794324F-574F-489D-8FC9-69E3ACF88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542" y="1312827"/>
            <a:ext cx="4248669" cy="4603006"/>
          </a:xfrm>
          <a:prstGeom prst="rect">
            <a:avLst/>
          </a:prstGeom>
        </p:spPr>
      </p:pic>
    </p:spTree>
    <p:extLst>
      <p:ext uri="{BB962C8B-B14F-4D97-AF65-F5344CB8AC3E}">
        <p14:creationId xmlns:p14="http://schemas.microsoft.com/office/powerpoint/2010/main" val="3075144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609600"/>
          </a:xfrm>
        </p:spPr>
        <p:txBody>
          <a:bodyPr>
            <a:noAutofit/>
          </a:bodyPr>
          <a:lstStyle/>
          <a:p>
            <a:r>
              <a:rPr lang="en-US" sz="4000" dirty="0"/>
              <a:t>Gear Tooth Profile</a:t>
            </a:r>
          </a:p>
        </p:txBody>
      </p:sp>
      <p:pic>
        <p:nvPicPr>
          <p:cNvPr id="4" name="Picture 3">
            <a:extLst>
              <a:ext uri="{FF2B5EF4-FFF2-40B4-BE49-F238E27FC236}">
                <a16:creationId xmlns:a16="http://schemas.microsoft.com/office/drawing/2014/main" id="{E678B689-EDE5-4BED-B1D2-CCD9C84AE399}"/>
              </a:ext>
            </a:extLst>
          </p:cNvPr>
          <p:cNvPicPr>
            <a:picLocks noChangeAspect="1"/>
          </p:cNvPicPr>
          <p:nvPr/>
        </p:nvPicPr>
        <p:blipFill>
          <a:blip r:embed="rId3"/>
          <a:stretch>
            <a:fillRect/>
          </a:stretch>
        </p:blipFill>
        <p:spPr>
          <a:xfrm>
            <a:off x="1981200" y="1237698"/>
            <a:ext cx="8547652" cy="5315502"/>
          </a:xfrm>
          <a:prstGeom prst="rect">
            <a:avLst/>
          </a:prstGeom>
        </p:spPr>
      </p:pic>
    </p:spTree>
    <p:extLst>
      <p:ext uri="{BB962C8B-B14F-4D97-AF65-F5344CB8AC3E}">
        <p14:creationId xmlns:p14="http://schemas.microsoft.com/office/powerpoint/2010/main" val="876225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10200861" cy="5791200"/>
          </a:xfrm>
        </p:spPr>
        <p:txBody>
          <a:bodyPr>
            <a:normAutofit/>
          </a:bodyPr>
          <a:lstStyle/>
          <a:p>
            <a:pPr algn="just"/>
            <a:r>
              <a:rPr lang="en-US" sz="2400" dirty="0"/>
              <a:t>American Gear Manufacturers Association (AGMA) defines standards for terms and symbols related to gears.</a:t>
            </a:r>
          </a:p>
          <a:p>
            <a:pPr algn="just"/>
            <a:r>
              <a:rPr lang="en-US" sz="2400" dirty="0"/>
              <a:t>Because there is variation among the several applicable standards, the primary reference is AGMA 2001-D04 </a:t>
            </a:r>
            <a:r>
              <a:rPr lang="en-US" sz="2400" i="1" dirty="0"/>
              <a:t>Fundamental Rating Factors and Calculation Methods for Involute Spur and Helical Gear Teeth</a:t>
            </a:r>
            <a:r>
              <a:rPr lang="en-US" sz="2400" dirty="0"/>
              <a:t>.</a:t>
            </a:r>
          </a:p>
          <a:p>
            <a:pPr algn="just"/>
            <a:r>
              <a:rPr lang="en-US" sz="2400" dirty="0"/>
              <a:t>Both the conventional U.S. system of units, called the </a:t>
            </a:r>
            <a:r>
              <a:rPr lang="en-US" sz="2400" i="1" dirty="0">
                <a:solidFill>
                  <a:srgbClr val="FF0000"/>
                </a:solidFill>
              </a:rPr>
              <a:t>Diametral Pitch System</a:t>
            </a:r>
            <a:r>
              <a:rPr lang="en-US" sz="2400" dirty="0"/>
              <a:t>, and the SI metric system, called the </a:t>
            </a:r>
            <a:r>
              <a:rPr lang="en-US" sz="2400" i="1" dirty="0">
                <a:solidFill>
                  <a:srgbClr val="FF0000"/>
                </a:solidFill>
              </a:rPr>
              <a:t>Metric Module System</a:t>
            </a:r>
            <a:r>
              <a:rPr lang="en-US" sz="2400" dirty="0"/>
              <a:t>, are discussed.</a:t>
            </a:r>
          </a:p>
        </p:txBody>
      </p:sp>
      <p:sp>
        <p:nvSpPr>
          <p:cNvPr id="3" name="Title 2"/>
          <p:cNvSpPr>
            <a:spLocks noGrp="1"/>
          </p:cNvSpPr>
          <p:nvPr>
            <p:ph type="title"/>
          </p:nvPr>
        </p:nvSpPr>
        <p:spPr>
          <a:xfrm>
            <a:off x="1981200" y="0"/>
            <a:ext cx="8229600" cy="990600"/>
          </a:xfrm>
        </p:spPr>
        <p:txBody>
          <a:bodyPr>
            <a:noAutofit/>
          </a:bodyPr>
          <a:lstStyle/>
          <a:p>
            <a:r>
              <a:rPr lang="en-US" sz="4000" dirty="0"/>
              <a:t>Spur Gear Tooth-Features</a:t>
            </a:r>
          </a:p>
        </p:txBody>
      </p:sp>
    </p:spTree>
    <p:extLst>
      <p:ext uri="{BB962C8B-B14F-4D97-AF65-F5344CB8AC3E}">
        <p14:creationId xmlns:p14="http://schemas.microsoft.com/office/powerpoint/2010/main" val="200015560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Spur Gear Tooth-Features</a:t>
            </a:r>
          </a:p>
        </p:txBody>
      </p:sp>
      <p:pic>
        <p:nvPicPr>
          <p:cNvPr id="6" name="Picture 5">
            <a:extLst>
              <a:ext uri="{FF2B5EF4-FFF2-40B4-BE49-F238E27FC236}">
                <a16:creationId xmlns:a16="http://schemas.microsoft.com/office/drawing/2014/main" id="{5F304364-6528-4D73-BFF6-DD527FF4C5C2}"/>
              </a:ext>
            </a:extLst>
          </p:cNvPr>
          <p:cNvPicPr>
            <a:picLocks noChangeAspect="1"/>
          </p:cNvPicPr>
          <p:nvPr/>
        </p:nvPicPr>
        <p:blipFill>
          <a:blip r:embed="rId3"/>
          <a:stretch>
            <a:fillRect/>
          </a:stretch>
        </p:blipFill>
        <p:spPr>
          <a:xfrm>
            <a:off x="2897441" y="808383"/>
            <a:ext cx="7068193" cy="5712074"/>
          </a:xfrm>
          <a:prstGeom prst="rect">
            <a:avLst/>
          </a:prstGeom>
        </p:spPr>
      </p:pic>
    </p:spTree>
    <p:extLst>
      <p:ext uri="{BB962C8B-B14F-4D97-AF65-F5344CB8AC3E}">
        <p14:creationId xmlns:p14="http://schemas.microsoft.com/office/powerpoint/2010/main" val="35213866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A77FCA-E6BD-4157-92BE-266D45862EFE}"/>
              </a:ext>
            </a:extLst>
          </p:cNvPr>
          <p:cNvPicPr>
            <a:picLocks noChangeAspect="1"/>
          </p:cNvPicPr>
          <p:nvPr/>
        </p:nvPicPr>
        <p:blipFill>
          <a:blip r:embed="rId3"/>
          <a:stretch>
            <a:fillRect/>
          </a:stretch>
        </p:blipFill>
        <p:spPr>
          <a:xfrm>
            <a:off x="1299021" y="-92765"/>
            <a:ext cx="10230370" cy="6738991"/>
          </a:xfrm>
          <a:prstGeom prst="rect">
            <a:avLst/>
          </a:prstGeom>
        </p:spPr>
      </p:pic>
    </p:spTree>
    <p:extLst>
      <p:ext uri="{BB962C8B-B14F-4D97-AF65-F5344CB8AC3E}">
        <p14:creationId xmlns:p14="http://schemas.microsoft.com/office/powerpoint/2010/main" val="20992111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4" name="Picture 3">
            <a:extLst>
              <a:ext uri="{FF2B5EF4-FFF2-40B4-BE49-F238E27FC236}">
                <a16:creationId xmlns:a16="http://schemas.microsoft.com/office/drawing/2014/main" id="{F7B2F158-02CD-4C39-9DAD-C267339569F4}"/>
              </a:ext>
            </a:extLst>
          </p:cNvPr>
          <p:cNvPicPr>
            <a:picLocks noChangeAspect="1"/>
          </p:cNvPicPr>
          <p:nvPr/>
        </p:nvPicPr>
        <p:blipFill>
          <a:blip r:embed="rId3"/>
          <a:stretch>
            <a:fillRect/>
          </a:stretch>
        </p:blipFill>
        <p:spPr>
          <a:xfrm>
            <a:off x="4916556" y="495300"/>
            <a:ext cx="6014080" cy="6074726"/>
          </a:xfrm>
          <a:prstGeom prst="rect">
            <a:avLst/>
          </a:prstGeom>
        </p:spPr>
      </p:pic>
      <p:sp>
        <p:nvSpPr>
          <p:cNvPr id="8" name="TextBox 7">
            <a:extLst>
              <a:ext uri="{FF2B5EF4-FFF2-40B4-BE49-F238E27FC236}">
                <a16:creationId xmlns:a16="http://schemas.microsoft.com/office/drawing/2014/main" id="{47B1753C-8190-490E-98A0-60885B567D72}"/>
              </a:ext>
            </a:extLst>
          </p:cNvPr>
          <p:cNvSpPr txBox="1"/>
          <p:nvPr/>
        </p:nvSpPr>
        <p:spPr>
          <a:xfrm>
            <a:off x="1645678" y="5867401"/>
            <a:ext cx="3002523" cy="646331"/>
          </a:xfrm>
          <a:prstGeom prst="rect">
            <a:avLst/>
          </a:prstGeom>
          <a:noFill/>
        </p:spPr>
        <p:txBody>
          <a:bodyPr wrap="square">
            <a:spAutoFit/>
          </a:bodyPr>
          <a:lstStyle/>
          <a:p>
            <a:r>
              <a:rPr lang="en-US" dirty="0">
                <a:latin typeface="SabonLTPro-Roman"/>
              </a:rPr>
              <a:t>Gear-tooth size as a function of diametral pitch—actual size</a:t>
            </a:r>
            <a:endParaRPr lang="en-US" dirty="0"/>
          </a:p>
        </p:txBody>
      </p:sp>
    </p:spTree>
    <p:extLst>
      <p:ext uri="{BB962C8B-B14F-4D97-AF65-F5344CB8AC3E}">
        <p14:creationId xmlns:p14="http://schemas.microsoft.com/office/powerpoint/2010/main" val="31078909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4ED0B2-6E85-4AA7-821F-95EDE0D96542}"/>
              </a:ext>
            </a:extLst>
          </p:cNvPr>
          <p:cNvPicPr>
            <a:picLocks noChangeAspect="1"/>
          </p:cNvPicPr>
          <p:nvPr/>
        </p:nvPicPr>
        <p:blipFill>
          <a:blip r:embed="rId2"/>
          <a:stretch>
            <a:fillRect/>
          </a:stretch>
        </p:blipFill>
        <p:spPr>
          <a:xfrm>
            <a:off x="2133600" y="52388"/>
            <a:ext cx="7573524" cy="6805613"/>
          </a:xfrm>
          <a:prstGeom prst="rect">
            <a:avLst/>
          </a:prstGeom>
        </p:spPr>
      </p:pic>
    </p:spTree>
    <p:extLst>
      <p:ext uri="{BB962C8B-B14F-4D97-AF65-F5344CB8AC3E}">
        <p14:creationId xmlns:p14="http://schemas.microsoft.com/office/powerpoint/2010/main" val="6634538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8610600" cy="5791200"/>
          </a:xfrm>
        </p:spPr>
        <p:txBody>
          <a:bodyPr>
            <a:normAutofit/>
          </a:bodyPr>
          <a:lstStyle/>
          <a:p>
            <a:r>
              <a:rPr lang="en-US" dirty="0"/>
              <a:t>When gears are large, the spoked design in Part (a) is often used to save weight. The gear teeth are machined into a relatively thin rim that is held by a set of spokes connecting to the hub.</a:t>
            </a:r>
          </a:p>
          <a:p>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4" name="Picture 3">
            <a:extLst>
              <a:ext uri="{FF2B5EF4-FFF2-40B4-BE49-F238E27FC236}">
                <a16:creationId xmlns:a16="http://schemas.microsoft.com/office/drawing/2014/main" id="{3DF363D1-B113-47A4-A893-AEB3ED58F81E}"/>
              </a:ext>
            </a:extLst>
          </p:cNvPr>
          <p:cNvPicPr>
            <a:picLocks noChangeAspect="1"/>
          </p:cNvPicPr>
          <p:nvPr/>
        </p:nvPicPr>
        <p:blipFill>
          <a:blip r:embed="rId3"/>
          <a:stretch>
            <a:fillRect/>
          </a:stretch>
        </p:blipFill>
        <p:spPr>
          <a:xfrm>
            <a:off x="1574184" y="914400"/>
            <a:ext cx="9043632" cy="5791200"/>
          </a:xfrm>
          <a:prstGeom prst="rect">
            <a:avLst/>
          </a:prstGeom>
        </p:spPr>
      </p:pic>
    </p:spTree>
    <p:extLst>
      <p:ext uri="{BB962C8B-B14F-4D97-AF65-F5344CB8AC3E}">
        <p14:creationId xmlns:p14="http://schemas.microsoft.com/office/powerpoint/2010/main" val="26578730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8610600" cy="5791200"/>
          </a:xfrm>
        </p:spPr>
        <p:txBody>
          <a:bodyPr>
            <a:normAutofit/>
          </a:bodyPr>
          <a:lstStyle/>
          <a:p>
            <a:r>
              <a:rPr lang="en-US" dirty="0"/>
              <a:t>When gears are large, the spoked design in Part (a) is often used to save weight. The gear teeth are machined into a relatively thin rim that is held by a set of spokes connecting to the hub.</a:t>
            </a:r>
          </a:p>
          <a:p>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4" name="Picture 3">
            <a:extLst>
              <a:ext uri="{FF2B5EF4-FFF2-40B4-BE49-F238E27FC236}">
                <a16:creationId xmlns:a16="http://schemas.microsoft.com/office/drawing/2014/main" id="{3E9F4169-DAE3-4C41-8FA4-50B80F15F9F6}"/>
              </a:ext>
            </a:extLst>
          </p:cNvPr>
          <p:cNvPicPr>
            <a:picLocks noChangeAspect="1"/>
          </p:cNvPicPr>
          <p:nvPr/>
        </p:nvPicPr>
        <p:blipFill>
          <a:blip r:embed="rId3"/>
          <a:stretch>
            <a:fillRect/>
          </a:stretch>
        </p:blipFill>
        <p:spPr>
          <a:xfrm>
            <a:off x="1404730" y="119270"/>
            <a:ext cx="10553017" cy="4198161"/>
          </a:xfrm>
          <a:prstGeom prst="rect">
            <a:avLst/>
          </a:prstGeom>
        </p:spPr>
      </p:pic>
      <p:pic>
        <p:nvPicPr>
          <p:cNvPr id="7" name="Picture 6">
            <a:extLst>
              <a:ext uri="{FF2B5EF4-FFF2-40B4-BE49-F238E27FC236}">
                <a16:creationId xmlns:a16="http://schemas.microsoft.com/office/drawing/2014/main" id="{B1877F52-E9EC-4559-8EF8-8B85596A2D49}"/>
              </a:ext>
            </a:extLst>
          </p:cNvPr>
          <p:cNvPicPr>
            <a:picLocks noChangeAspect="1"/>
          </p:cNvPicPr>
          <p:nvPr/>
        </p:nvPicPr>
        <p:blipFill>
          <a:blip r:embed="rId4"/>
          <a:stretch>
            <a:fillRect/>
          </a:stretch>
        </p:blipFill>
        <p:spPr>
          <a:xfrm>
            <a:off x="1404729" y="4025015"/>
            <a:ext cx="10553018" cy="2526274"/>
          </a:xfrm>
          <a:prstGeom prst="rect">
            <a:avLst/>
          </a:prstGeom>
        </p:spPr>
      </p:pic>
    </p:spTree>
    <p:extLst>
      <p:ext uri="{BB962C8B-B14F-4D97-AF65-F5344CB8AC3E}">
        <p14:creationId xmlns:p14="http://schemas.microsoft.com/office/powerpoint/2010/main" val="34269939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ear terminology">
            <a:hlinkClick r:id="" action="ppaction://media"/>
            <a:extLst>
              <a:ext uri="{FF2B5EF4-FFF2-40B4-BE49-F238E27FC236}">
                <a16:creationId xmlns:a16="http://schemas.microsoft.com/office/drawing/2014/main" id="{7FAB74D6-01AC-46F8-A2B8-C95FF04AE0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4000" y="1444616"/>
            <a:ext cx="9211732" cy="5181600"/>
          </a:xfrm>
        </p:spPr>
      </p:pic>
      <p:sp>
        <p:nvSpPr>
          <p:cNvPr id="3" name="Title 2">
            <a:extLst>
              <a:ext uri="{FF2B5EF4-FFF2-40B4-BE49-F238E27FC236}">
                <a16:creationId xmlns:a16="http://schemas.microsoft.com/office/drawing/2014/main" id="{BB8AF384-5114-445C-9561-FB69570928CE}"/>
              </a:ext>
            </a:extLst>
          </p:cNvPr>
          <p:cNvSpPr>
            <a:spLocks noGrp="1"/>
          </p:cNvSpPr>
          <p:nvPr>
            <p:ph type="title"/>
          </p:nvPr>
        </p:nvSpPr>
        <p:spPr/>
        <p:txBody>
          <a:bodyPr/>
          <a:lstStyle/>
          <a:p>
            <a:r>
              <a:rPr lang="en-US" sz="4400" dirty="0"/>
              <a:t>Gear Terminology</a:t>
            </a:r>
            <a:endParaRPr lang="en-US" dirty="0"/>
          </a:p>
        </p:txBody>
      </p:sp>
    </p:spTree>
    <p:extLst>
      <p:ext uri="{BB962C8B-B14F-4D97-AF65-F5344CB8AC3E}">
        <p14:creationId xmlns:p14="http://schemas.microsoft.com/office/powerpoint/2010/main" val="316831951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9869557" cy="5791200"/>
          </a:xfrm>
        </p:spPr>
        <p:txBody>
          <a:bodyPr>
            <a:normAutofit/>
          </a:bodyPr>
          <a:lstStyle/>
          <a:p>
            <a:pPr algn="just"/>
            <a:r>
              <a:rPr lang="en-US" sz="2400" dirty="0"/>
              <a:t>Gears and gear trains are precision mechanical devices with tolerances on critical dimensions typically in the range of a few ten thousandths of an inch (0.0001 in or about 0.0025 mm).</a:t>
            </a:r>
          </a:p>
          <a:p>
            <a:pPr algn="just"/>
            <a:r>
              <a:rPr lang="en-US" sz="2400" dirty="0"/>
              <a:t>Therefore, it is expected that such dimensions be reported to at least the nearest ten thousandth of an inch (four decimal places) or the nearest 0.001 mm.</a:t>
            </a:r>
          </a:p>
          <a:p>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Accuracy of Representation</a:t>
            </a:r>
          </a:p>
        </p:txBody>
      </p:sp>
    </p:spTree>
    <p:extLst>
      <p:ext uri="{BB962C8B-B14F-4D97-AF65-F5344CB8AC3E}">
        <p14:creationId xmlns:p14="http://schemas.microsoft.com/office/powerpoint/2010/main" val="342187508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9763539" cy="5791200"/>
          </a:xfrm>
        </p:spPr>
        <p:txBody>
          <a:bodyPr>
            <a:normAutofit/>
          </a:bodyPr>
          <a:lstStyle/>
          <a:p>
            <a:pPr algn="just"/>
            <a:r>
              <a:rPr lang="en-US" sz="2400" b="1" i="1" dirty="0"/>
              <a:t>Pinion </a:t>
            </a:r>
            <a:r>
              <a:rPr lang="en-US" sz="2400" b="1" dirty="0"/>
              <a:t>and </a:t>
            </a:r>
            <a:r>
              <a:rPr lang="en-US" sz="2400" b="1" i="1" dirty="0"/>
              <a:t>Gear</a:t>
            </a:r>
            <a:r>
              <a:rPr lang="en-US" sz="2400" b="1" dirty="0"/>
              <a:t>. </a:t>
            </a:r>
            <a:r>
              <a:rPr lang="en-US" sz="2400" dirty="0"/>
              <a:t>For two gears in mesh, the smaller gear is called the </a:t>
            </a:r>
            <a:r>
              <a:rPr lang="en-US" sz="2400" i="1" dirty="0"/>
              <a:t>pinion </a:t>
            </a:r>
            <a:r>
              <a:rPr lang="en-US" sz="2400" dirty="0"/>
              <a:t>and the larger is called, simply, the </a:t>
            </a:r>
            <a:r>
              <a:rPr lang="en-US" sz="2400" i="1" dirty="0"/>
              <a:t>gear.</a:t>
            </a:r>
          </a:p>
          <a:p>
            <a:pPr algn="just"/>
            <a:r>
              <a:rPr lang="en-US" sz="2400" b="1" dirty="0"/>
              <a:t>Number of Teeth, </a:t>
            </a:r>
            <a:r>
              <a:rPr lang="en-US" sz="2400" b="1" i="1" dirty="0"/>
              <a:t>N</a:t>
            </a:r>
            <a:r>
              <a:rPr lang="en-US" sz="2400" b="1" dirty="0"/>
              <a:t>. </a:t>
            </a:r>
            <a:r>
              <a:rPr lang="en-US" sz="2400" dirty="0"/>
              <a:t>It is essential that there are an integer number of teeth in any gear.</a:t>
            </a:r>
          </a:p>
          <a:p>
            <a:pPr lvl="1" algn="just"/>
            <a:r>
              <a:rPr lang="en-US" sz="2400" i="1" dirty="0"/>
              <a:t>N</a:t>
            </a:r>
            <a:r>
              <a:rPr lang="en-US" sz="2400" i="1" baseline="-25000" dirty="0"/>
              <a:t>P</a:t>
            </a:r>
            <a:r>
              <a:rPr lang="en-US" sz="2400" i="1" dirty="0"/>
              <a:t> </a:t>
            </a:r>
            <a:r>
              <a:rPr lang="en-US" sz="2400" dirty="0"/>
              <a:t>for the pinion.</a:t>
            </a:r>
          </a:p>
          <a:p>
            <a:pPr lvl="1" algn="just"/>
            <a:r>
              <a:rPr lang="en-US" sz="2400" i="1" dirty="0"/>
              <a:t>N</a:t>
            </a:r>
            <a:r>
              <a:rPr lang="en-US" sz="2400" i="1" baseline="-25000" dirty="0"/>
              <a:t>G</a:t>
            </a:r>
            <a:r>
              <a:rPr lang="en-US" sz="2400" i="1" dirty="0"/>
              <a:t> </a:t>
            </a:r>
            <a:r>
              <a:rPr lang="en-US" sz="2400" dirty="0"/>
              <a:t>for the gear.</a:t>
            </a:r>
          </a:p>
          <a:p>
            <a:pPr algn="just"/>
            <a:r>
              <a:rPr lang="en-US" sz="2400" b="1" i="1" dirty="0"/>
              <a:t>Pitch</a:t>
            </a:r>
            <a:r>
              <a:rPr lang="en-US" sz="2400" b="1" dirty="0"/>
              <a:t>. </a:t>
            </a:r>
            <a:r>
              <a:rPr lang="en-US" sz="2400" dirty="0"/>
              <a:t>The pitch of a gear is the arc distance from a point on a tooth at the pitch circle to the corresponding point on the next adjacent tooth, measured along the pitch circle.</a:t>
            </a:r>
          </a:p>
        </p:txBody>
      </p:sp>
      <p:sp>
        <p:nvSpPr>
          <p:cNvPr id="3" name="Title 2"/>
          <p:cNvSpPr>
            <a:spLocks noGrp="1"/>
          </p:cNvSpPr>
          <p:nvPr>
            <p:ph type="title"/>
          </p:nvPr>
        </p:nvSpPr>
        <p:spPr>
          <a:xfrm>
            <a:off x="1981200" y="0"/>
            <a:ext cx="8229600" cy="990600"/>
          </a:xfrm>
        </p:spPr>
        <p:txBody>
          <a:bodyPr>
            <a:noAutofit/>
          </a:bodyPr>
          <a:lstStyle/>
          <a:p>
            <a:r>
              <a:rPr lang="en-US" sz="4000" dirty="0"/>
              <a:t>Gear Terminology</a:t>
            </a:r>
          </a:p>
        </p:txBody>
      </p:sp>
    </p:spTree>
    <p:extLst>
      <p:ext uri="{BB962C8B-B14F-4D97-AF65-F5344CB8AC3E}">
        <p14:creationId xmlns:p14="http://schemas.microsoft.com/office/powerpoint/2010/main" val="45506932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9763539" cy="5791200"/>
          </a:xfrm>
        </p:spPr>
        <p:txBody>
          <a:bodyPr>
            <a:normAutofit/>
          </a:bodyPr>
          <a:lstStyle/>
          <a:p>
            <a:pPr algn="just"/>
            <a:r>
              <a:rPr lang="en-US" sz="2400" b="1" i="1" dirty="0"/>
              <a:t>Pitch Circle </a:t>
            </a:r>
            <a:r>
              <a:rPr lang="en-US" sz="2400" b="1" dirty="0"/>
              <a:t>and </a:t>
            </a:r>
            <a:r>
              <a:rPr lang="en-US" sz="2400" b="1" i="1" dirty="0"/>
              <a:t>Pitch Diameter</a:t>
            </a:r>
            <a:r>
              <a:rPr lang="en-US" sz="2400" b="1" dirty="0"/>
              <a:t>. </a:t>
            </a:r>
            <a:r>
              <a:rPr lang="en-US" sz="2400" dirty="0"/>
              <a:t>When two gears are in mesh, they behave as if two smooth rollers are rolling on each other without slipping. The surface of each roller defines the </a:t>
            </a:r>
            <a:r>
              <a:rPr lang="en-US" sz="2400" i="1" dirty="0"/>
              <a:t>pitch circle </a:t>
            </a:r>
            <a:r>
              <a:rPr lang="en-US" sz="2400" dirty="0"/>
              <a:t>and its diameter is called the </a:t>
            </a:r>
            <a:r>
              <a:rPr lang="en-US" sz="2400" i="1" dirty="0"/>
              <a:t>pitch diameter.</a:t>
            </a:r>
          </a:p>
          <a:p>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Gear Terminology</a:t>
            </a:r>
          </a:p>
        </p:txBody>
      </p:sp>
    </p:spTree>
    <p:extLst>
      <p:ext uri="{BB962C8B-B14F-4D97-AF65-F5344CB8AC3E}">
        <p14:creationId xmlns:p14="http://schemas.microsoft.com/office/powerpoint/2010/main" val="3617544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8610600" cy="5791200"/>
          </a:xfrm>
        </p:spPr>
        <p:txBody>
          <a:bodyPr>
            <a:normAutofit/>
          </a:bodyPr>
          <a:lstStyle/>
          <a:p>
            <a:pPr algn="just"/>
            <a:r>
              <a:rPr lang="en-US" sz="2400" b="1" dirty="0"/>
              <a:t>Circular Pitch, p. </a:t>
            </a:r>
            <a:r>
              <a:rPr lang="en-US" sz="2400" dirty="0"/>
              <a:t>The pitch corresponding exactly to the basic definition of pitch given above is called the </a:t>
            </a:r>
            <a:r>
              <a:rPr lang="en-US" sz="2400" i="1" dirty="0"/>
              <a:t>circular pitch, p.</a:t>
            </a:r>
          </a:p>
          <a:p>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Gear Terminology</a:t>
            </a:r>
          </a:p>
        </p:txBody>
      </p:sp>
      <p:pic>
        <p:nvPicPr>
          <p:cNvPr id="4" name="Picture 3">
            <a:extLst>
              <a:ext uri="{FF2B5EF4-FFF2-40B4-BE49-F238E27FC236}">
                <a16:creationId xmlns:a16="http://schemas.microsoft.com/office/drawing/2014/main" id="{B4FBC4E4-6198-4918-BA65-022F030FF95B}"/>
              </a:ext>
            </a:extLst>
          </p:cNvPr>
          <p:cNvPicPr>
            <a:picLocks noChangeAspect="1"/>
          </p:cNvPicPr>
          <p:nvPr/>
        </p:nvPicPr>
        <p:blipFill>
          <a:blip r:embed="rId3"/>
          <a:stretch>
            <a:fillRect/>
          </a:stretch>
        </p:blipFill>
        <p:spPr>
          <a:xfrm>
            <a:off x="2697928" y="3695700"/>
            <a:ext cx="6796144" cy="2895600"/>
          </a:xfrm>
          <a:prstGeom prst="rect">
            <a:avLst/>
          </a:prstGeom>
        </p:spPr>
      </p:pic>
      <p:sp>
        <p:nvSpPr>
          <p:cNvPr id="6" name="TextBox 5">
            <a:extLst>
              <a:ext uri="{FF2B5EF4-FFF2-40B4-BE49-F238E27FC236}">
                <a16:creationId xmlns:a16="http://schemas.microsoft.com/office/drawing/2014/main" id="{858948ED-7B0A-41FA-BC0E-1C42B33DC0FC}"/>
              </a:ext>
            </a:extLst>
          </p:cNvPr>
          <p:cNvSpPr txBox="1"/>
          <p:nvPr/>
        </p:nvSpPr>
        <p:spPr>
          <a:xfrm>
            <a:off x="1981200" y="2535794"/>
            <a:ext cx="4879180" cy="461665"/>
          </a:xfrm>
          <a:prstGeom prst="rect">
            <a:avLst/>
          </a:prstGeom>
          <a:noFill/>
        </p:spPr>
        <p:txBody>
          <a:bodyPr wrap="square">
            <a:spAutoFit/>
          </a:bodyPr>
          <a:lstStyle/>
          <a:p>
            <a:r>
              <a:rPr lang="en-US" sz="2400" dirty="0">
                <a:latin typeface="ZapfDingbatsStd"/>
              </a:rPr>
              <a:t>➭ </a:t>
            </a:r>
            <a:r>
              <a:rPr lang="en-US" sz="2400" b="1" dirty="0">
                <a:latin typeface="TradeGothicLTPro-Bold"/>
              </a:rPr>
              <a:t>Circular Pitch</a:t>
            </a:r>
            <a:endParaRPr lang="en-US" sz="2400" dirty="0"/>
          </a:p>
        </p:txBody>
      </p:sp>
      <p:pic>
        <p:nvPicPr>
          <p:cNvPr id="7" name="Picture 6">
            <a:extLst>
              <a:ext uri="{FF2B5EF4-FFF2-40B4-BE49-F238E27FC236}">
                <a16:creationId xmlns:a16="http://schemas.microsoft.com/office/drawing/2014/main" id="{347738CD-EA59-400E-9A1D-D39C0177DC70}"/>
              </a:ext>
            </a:extLst>
          </p:cNvPr>
          <p:cNvPicPr>
            <a:picLocks noChangeAspect="1"/>
          </p:cNvPicPr>
          <p:nvPr/>
        </p:nvPicPr>
        <p:blipFill>
          <a:blip r:embed="rId4"/>
          <a:stretch>
            <a:fillRect/>
          </a:stretch>
        </p:blipFill>
        <p:spPr>
          <a:xfrm>
            <a:off x="4648200" y="2780912"/>
            <a:ext cx="2090163" cy="800488"/>
          </a:xfrm>
          <a:prstGeom prst="rect">
            <a:avLst/>
          </a:prstGeom>
        </p:spPr>
      </p:pic>
    </p:spTree>
    <p:extLst>
      <p:ext uri="{BB962C8B-B14F-4D97-AF65-F5344CB8AC3E}">
        <p14:creationId xmlns:p14="http://schemas.microsoft.com/office/powerpoint/2010/main" val="26394215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9578009" cy="5791200"/>
          </a:xfrm>
        </p:spPr>
        <p:txBody>
          <a:bodyPr>
            <a:normAutofit/>
          </a:bodyPr>
          <a:lstStyle/>
          <a:p>
            <a:pPr algn="just"/>
            <a:r>
              <a:rPr lang="en-US" sz="2400" b="1" i="1" dirty="0"/>
              <a:t>Diametral Pitch</a:t>
            </a:r>
            <a:r>
              <a:rPr lang="en-US" sz="2400" b="1" dirty="0"/>
              <a:t>, </a:t>
            </a:r>
            <a:r>
              <a:rPr lang="en-US" sz="2400" b="1" i="1" dirty="0"/>
              <a:t>Pd. </a:t>
            </a:r>
            <a:r>
              <a:rPr lang="en-US" sz="2400" dirty="0"/>
              <a:t>The most common pitch system in use in the United States at this time is </a:t>
            </a:r>
            <a:r>
              <a:rPr lang="en-US" sz="2400" i="1" dirty="0"/>
              <a:t>diametral pitch system.</a:t>
            </a:r>
          </a:p>
          <a:p>
            <a:pPr marL="0" indent="0" algn="just">
              <a:buNone/>
            </a:pPr>
            <a:r>
              <a:rPr lang="en-US" sz="2400" dirty="0"/>
              <a:t>➭ </a:t>
            </a:r>
            <a:r>
              <a:rPr lang="en-US" sz="2400" b="1" dirty="0"/>
              <a:t>Diametral Pitch</a:t>
            </a:r>
            <a:endParaRPr lang="en-US" sz="2400" dirty="0"/>
          </a:p>
        </p:txBody>
      </p:sp>
      <p:sp>
        <p:nvSpPr>
          <p:cNvPr id="3" name="Title 2"/>
          <p:cNvSpPr>
            <a:spLocks noGrp="1"/>
          </p:cNvSpPr>
          <p:nvPr>
            <p:ph type="title"/>
          </p:nvPr>
        </p:nvSpPr>
        <p:spPr>
          <a:xfrm>
            <a:off x="1981200" y="0"/>
            <a:ext cx="8229600" cy="990600"/>
          </a:xfrm>
        </p:spPr>
        <p:txBody>
          <a:bodyPr>
            <a:noAutofit/>
          </a:bodyPr>
          <a:lstStyle/>
          <a:p>
            <a:r>
              <a:rPr lang="en-US" sz="4000" dirty="0"/>
              <a:t>Gear Terminology</a:t>
            </a:r>
          </a:p>
        </p:txBody>
      </p:sp>
      <p:pic>
        <p:nvPicPr>
          <p:cNvPr id="5" name="Picture 4">
            <a:extLst>
              <a:ext uri="{FF2B5EF4-FFF2-40B4-BE49-F238E27FC236}">
                <a16:creationId xmlns:a16="http://schemas.microsoft.com/office/drawing/2014/main" id="{CA175F22-43C5-4C06-B803-A8DDFC248134}"/>
              </a:ext>
            </a:extLst>
          </p:cNvPr>
          <p:cNvPicPr>
            <a:picLocks noChangeAspect="1"/>
          </p:cNvPicPr>
          <p:nvPr/>
        </p:nvPicPr>
        <p:blipFill>
          <a:blip r:embed="rId3"/>
          <a:stretch>
            <a:fillRect/>
          </a:stretch>
        </p:blipFill>
        <p:spPr>
          <a:xfrm>
            <a:off x="4267200" y="2971800"/>
            <a:ext cx="3525794" cy="609600"/>
          </a:xfrm>
          <a:prstGeom prst="rect">
            <a:avLst/>
          </a:prstGeom>
        </p:spPr>
      </p:pic>
      <p:pic>
        <p:nvPicPr>
          <p:cNvPr id="6" name="Picture 5">
            <a:extLst>
              <a:ext uri="{FF2B5EF4-FFF2-40B4-BE49-F238E27FC236}">
                <a16:creationId xmlns:a16="http://schemas.microsoft.com/office/drawing/2014/main" id="{44D8F9CB-CEB2-41A1-8877-1A887CC8EA8B}"/>
              </a:ext>
            </a:extLst>
          </p:cNvPr>
          <p:cNvPicPr>
            <a:picLocks noChangeAspect="1"/>
          </p:cNvPicPr>
          <p:nvPr/>
        </p:nvPicPr>
        <p:blipFill>
          <a:blip r:embed="rId4"/>
          <a:stretch>
            <a:fillRect/>
          </a:stretch>
        </p:blipFill>
        <p:spPr>
          <a:xfrm>
            <a:off x="1528762" y="3865870"/>
            <a:ext cx="9139238" cy="2763531"/>
          </a:xfrm>
          <a:prstGeom prst="rect">
            <a:avLst/>
          </a:prstGeom>
        </p:spPr>
      </p:pic>
    </p:spTree>
    <p:extLst>
      <p:ext uri="{BB962C8B-B14F-4D97-AF65-F5344CB8AC3E}">
        <p14:creationId xmlns:p14="http://schemas.microsoft.com/office/powerpoint/2010/main" val="253735910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90600"/>
          </a:xfrm>
        </p:spPr>
        <p:txBody>
          <a:bodyPr>
            <a:noAutofit/>
          </a:bodyPr>
          <a:lstStyle/>
          <a:p>
            <a:r>
              <a:rPr lang="en-US" sz="4000" dirty="0"/>
              <a:t>Gears</a:t>
            </a:r>
          </a:p>
        </p:txBody>
      </p:sp>
      <p:pic>
        <p:nvPicPr>
          <p:cNvPr id="6" name="Picture 5">
            <a:extLst>
              <a:ext uri="{FF2B5EF4-FFF2-40B4-BE49-F238E27FC236}">
                <a16:creationId xmlns:a16="http://schemas.microsoft.com/office/drawing/2014/main" id="{39917943-6BDF-473B-A0BB-FBCADD5CA3AE}"/>
              </a:ext>
            </a:extLst>
          </p:cNvPr>
          <p:cNvPicPr>
            <a:picLocks noChangeAspect="1"/>
          </p:cNvPicPr>
          <p:nvPr/>
        </p:nvPicPr>
        <p:blipFill>
          <a:blip r:embed="rId3"/>
          <a:stretch>
            <a:fillRect/>
          </a:stretch>
        </p:blipFill>
        <p:spPr>
          <a:xfrm>
            <a:off x="1828800" y="1028700"/>
            <a:ext cx="8229600" cy="3266711"/>
          </a:xfrm>
          <a:prstGeom prst="rect">
            <a:avLst/>
          </a:prstGeom>
        </p:spPr>
      </p:pic>
      <p:sp>
        <p:nvSpPr>
          <p:cNvPr id="8" name="TextBox 7">
            <a:extLst>
              <a:ext uri="{FF2B5EF4-FFF2-40B4-BE49-F238E27FC236}">
                <a16:creationId xmlns:a16="http://schemas.microsoft.com/office/drawing/2014/main" id="{5CA3EF24-CEB7-407C-9D0A-CCBBA930313A}"/>
              </a:ext>
            </a:extLst>
          </p:cNvPr>
          <p:cNvSpPr txBox="1"/>
          <p:nvPr/>
        </p:nvSpPr>
        <p:spPr>
          <a:xfrm>
            <a:off x="1800226" y="4352558"/>
            <a:ext cx="10113478" cy="830997"/>
          </a:xfrm>
          <a:prstGeom prst="rect">
            <a:avLst/>
          </a:prstGeom>
          <a:noFill/>
        </p:spPr>
        <p:txBody>
          <a:bodyPr wrap="square">
            <a:spAutoFit/>
          </a:bodyPr>
          <a:lstStyle/>
          <a:p>
            <a:pPr algn="just"/>
            <a:r>
              <a:rPr lang="en-US" sz="2400" dirty="0">
                <a:latin typeface="SabonLTPro-Roman"/>
              </a:rPr>
              <a:t>As the number of teeth increases for a given diametral pitch, the pitch diameter increases</a:t>
            </a:r>
            <a:endParaRPr lang="en-US" sz="2400" dirty="0"/>
          </a:p>
        </p:txBody>
      </p:sp>
    </p:spTree>
    <p:extLst>
      <p:ext uri="{BB962C8B-B14F-4D97-AF65-F5344CB8AC3E}">
        <p14:creationId xmlns:p14="http://schemas.microsoft.com/office/powerpoint/2010/main" val="347414977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10068339" cy="5791200"/>
          </a:xfrm>
        </p:spPr>
        <p:txBody>
          <a:bodyPr>
            <a:normAutofit/>
          </a:bodyPr>
          <a:lstStyle/>
          <a:p>
            <a:pPr algn="just"/>
            <a:r>
              <a:rPr lang="en-US" sz="2400" b="1" dirty="0"/>
              <a:t>Metric Module, </a:t>
            </a:r>
            <a:r>
              <a:rPr lang="en-US" sz="2400" b="1" i="1" dirty="0"/>
              <a:t>m</a:t>
            </a:r>
            <a:r>
              <a:rPr lang="en-US" sz="2400" b="1" dirty="0"/>
              <a:t>. </a:t>
            </a:r>
            <a:r>
              <a:rPr lang="en-US" sz="2400" dirty="0"/>
              <a:t>The metric module of the pinion and the gear must be same.</a:t>
            </a:r>
          </a:p>
          <a:p>
            <a:pPr marL="0" indent="0" algn="just">
              <a:buNone/>
            </a:pPr>
            <a:r>
              <a:rPr lang="en-US" sz="2400" dirty="0"/>
              <a:t>➭ </a:t>
            </a:r>
            <a:r>
              <a:rPr lang="en-US" sz="2400" b="1" dirty="0"/>
              <a:t>Metric Module</a:t>
            </a:r>
          </a:p>
          <a:p>
            <a:pPr marL="0" indent="0">
              <a:buNone/>
            </a:pPr>
            <a:endParaRPr lang="en-US" sz="2800" b="1" dirty="0"/>
          </a:p>
          <a:p>
            <a:pPr marL="0" indent="0">
              <a:buNone/>
            </a:pPr>
            <a:endParaRPr lang="en-US" sz="2800" b="1" dirty="0"/>
          </a:p>
          <a:p>
            <a:pPr marL="0" indent="0">
              <a:buNone/>
            </a:pPr>
            <a:endParaRPr lang="en-US" sz="2800" b="1" dirty="0"/>
          </a:p>
          <a:p>
            <a:pPr algn="just"/>
            <a:r>
              <a:rPr lang="en-US" sz="2400" b="1" dirty="0"/>
              <a:t>Face Width, </a:t>
            </a:r>
            <a:r>
              <a:rPr lang="en-US" sz="2400" b="1" i="1" dirty="0"/>
              <a:t>F</a:t>
            </a:r>
            <a:r>
              <a:rPr lang="en-US" sz="2400" b="1" dirty="0"/>
              <a:t>. </a:t>
            </a:r>
            <a:r>
              <a:rPr lang="en-US" sz="2400" dirty="0"/>
              <a:t>Face width is the width of the gear parallel to the axis of the gear.</a:t>
            </a:r>
          </a:p>
          <a:p>
            <a:pPr marL="0" indent="0">
              <a:buNone/>
            </a:pPr>
            <a:endParaRPr lang="en-US" sz="2800" b="1" dirty="0"/>
          </a:p>
          <a:p>
            <a:pPr marL="0" indent="0">
              <a:buNone/>
            </a:pPr>
            <a:endParaRPr lang="en-US" sz="2800" b="1" dirty="0"/>
          </a:p>
          <a:p>
            <a:pPr marL="0" indent="0">
              <a:buNone/>
            </a:pPr>
            <a:endParaRPr lang="en-US" sz="2800" dirty="0"/>
          </a:p>
        </p:txBody>
      </p:sp>
      <p:sp>
        <p:nvSpPr>
          <p:cNvPr id="3" name="Title 2"/>
          <p:cNvSpPr>
            <a:spLocks noGrp="1"/>
          </p:cNvSpPr>
          <p:nvPr>
            <p:ph type="title"/>
          </p:nvPr>
        </p:nvSpPr>
        <p:spPr>
          <a:xfrm>
            <a:off x="1981200" y="0"/>
            <a:ext cx="8229600" cy="990600"/>
          </a:xfrm>
        </p:spPr>
        <p:txBody>
          <a:bodyPr>
            <a:noAutofit/>
          </a:bodyPr>
          <a:lstStyle/>
          <a:p>
            <a:r>
              <a:rPr lang="en-US" sz="4000" dirty="0"/>
              <a:t>Gear Terminology</a:t>
            </a:r>
          </a:p>
        </p:txBody>
      </p:sp>
      <p:pic>
        <p:nvPicPr>
          <p:cNvPr id="4" name="Picture 3">
            <a:extLst>
              <a:ext uri="{FF2B5EF4-FFF2-40B4-BE49-F238E27FC236}">
                <a16:creationId xmlns:a16="http://schemas.microsoft.com/office/drawing/2014/main" id="{172A77EC-C9E6-4C31-853F-8D6FB60A3F78}"/>
              </a:ext>
            </a:extLst>
          </p:cNvPr>
          <p:cNvPicPr>
            <a:picLocks noChangeAspect="1"/>
          </p:cNvPicPr>
          <p:nvPr/>
        </p:nvPicPr>
        <p:blipFill>
          <a:blip r:embed="rId3"/>
          <a:stretch>
            <a:fillRect/>
          </a:stretch>
        </p:blipFill>
        <p:spPr>
          <a:xfrm>
            <a:off x="3886200" y="2514600"/>
            <a:ext cx="4095206" cy="685800"/>
          </a:xfrm>
          <a:prstGeom prst="rect">
            <a:avLst/>
          </a:prstGeom>
        </p:spPr>
      </p:pic>
    </p:spTree>
    <p:extLst>
      <p:ext uri="{BB962C8B-B14F-4D97-AF65-F5344CB8AC3E}">
        <p14:creationId xmlns:p14="http://schemas.microsoft.com/office/powerpoint/2010/main" val="355555705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The amount of speed reduction is dependent on the ratio of the number of teeth in the pinion to the number of teeth in the gear according to this relationship:</a:t>
            </a:r>
          </a:p>
        </p:txBody>
      </p:sp>
      <p:sp>
        <p:nvSpPr>
          <p:cNvPr id="3" name="Title 2"/>
          <p:cNvSpPr>
            <a:spLocks noGrp="1"/>
          </p:cNvSpPr>
          <p:nvPr>
            <p:ph type="title"/>
          </p:nvPr>
        </p:nvSpPr>
        <p:spPr>
          <a:xfrm>
            <a:off x="1981200" y="0"/>
            <a:ext cx="8229600" cy="990600"/>
          </a:xfrm>
        </p:spPr>
        <p:txBody>
          <a:bodyPr>
            <a:noAutofit/>
          </a:bodyPr>
          <a:lstStyle/>
          <a:p>
            <a:r>
              <a:rPr lang="en-US" sz="4000" dirty="0"/>
              <a:t>Speed Reduction</a:t>
            </a:r>
          </a:p>
        </p:txBody>
      </p:sp>
      <p:pic>
        <p:nvPicPr>
          <p:cNvPr id="4" name="Picture 3">
            <a:extLst>
              <a:ext uri="{FF2B5EF4-FFF2-40B4-BE49-F238E27FC236}">
                <a16:creationId xmlns:a16="http://schemas.microsoft.com/office/drawing/2014/main" id="{FBC20F78-EA20-48F1-9AD7-250C773CFECD}"/>
              </a:ext>
            </a:extLst>
          </p:cNvPr>
          <p:cNvPicPr>
            <a:picLocks noChangeAspect="1"/>
          </p:cNvPicPr>
          <p:nvPr/>
        </p:nvPicPr>
        <p:blipFill>
          <a:blip r:embed="rId3"/>
          <a:stretch>
            <a:fillRect/>
          </a:stretch>
        </p:blipFill>
        <p:spPr>
          <a:xfrm>
            <a:off x="3962401" y="2928937"/>
            <a:ext cx="3574211" cy="838200"/>
          </a:xfrm>
          <a:prstGeom prst="rect">
            <a:avLst/>
          </a:prstGeom>
        </p:spPr>
      </p:pic>
    </p:spTree>
    <p:extLst>
      <p:ext uri="{BB962C8B-B14F-4D97-AF65-F5344CB8AC3E}">
        <p14:creationId xmlns:p14="http://schemas.microsoft.com/office/powerpoint/2010/main" val="29878492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43649" y="838200"/>
            <a:ext cx="5331515" cy="5791200"/>
          </a:xfrm>
        </p:spPr>
        <p:txBody>
          <a:bodyPr>
            <a:normAutofit/>
          </a:bodyPr>
          <a:lstStyle/>
          <a:p>
            <a:pPr algn="just"/>
            <a:r>
              <a:rPr lang="en-US" sz="2400" b="1" dirty="0"/>
              <a:t>Center Distance, </a:t>
            </a:r>
            <a:r>
              <a:rPr lang="en-US" sz="2400" dirty="0"/>
              <a:t>C</a:t>
            </a:r>
            <a:r>
              <a:rPr lang="en-US" sz="2400" b="1" dirty="0"/>
              <a:t>. </a:t>
            </a:r>
            <a:r>
              <a:rPr lang="en-US" sz="2400" dirty="0"/>
              <a:t>One of the most critical dimensions for a gear pair is the </a:t>
            </a:r>
            <a:r>
              <a:rPr lang="en-US" sz="2400" i="1" dirty="0"/>
              <a:t>center distance</a:t>
            </a:r>
            <a:r>
              <a:rPr lang="en-US" sz="2400" dirty="0"/>
              <a:t>, defined as the linear distance from the centerline of the pinion to the centerline of the gear</a:t>
            </a:r>
          </a:p>
        </p:txBody>
      </p:sp>
      <p:sp>
        <p:nvSpPr>
          <p:cNvPr id="3" name="Title 2"/>
          <p:cNvSpPr>
            <a:spLocks noGrp="1"/>
          </p:cNvSpPr>
          <p:nvPr>
            <p:ph type="title"/>
          </p:nvPr>
        </p:nvSpPr>
        <p:spPr>
          <a:xfrm>
            <a:off x="6357938" y="0"/>
            <a:ext cx="3852863" cy="990600"/>
          </a:xfrm>
        </p:spPr>
        <p:txBody>
          <a:bodyPr>
            <a:noAutofit/>
          </a:bodyPr>
          <a:lstStyle/>
          <a:p>
            <a:r>
              <a:rPr lang="en-US" dirty="0"/>
              <a:t>Gear Terminology</a:t>
            </a:r>
          </a:p>
        </p:txBody>
      </p:sp>
      <p:pic>
        <p:nvPicPr>
          <p:cNvPr id="4" name="Picture 3">
            <a:extLst>
              <a:ext uri="{FF2B5EF4-FFF2-40B4-BE49-F238E27FC236}">
                <a16:creationId xmlns:a16="http://schemas.microsoft.com/office/drawing/2014/main" id="{90108702-DE0E-48E3-AEBB-953F92F89DB5}"/>
              </a:ext>
            </a:extLst>
          </p:cNvPr>
          <p:cNvPicPr>
            <a:picLocks noChangeAspect="1"/>
          </p:cNvPicPr>
          <p:nvPr/>
        </p:nvPicPr>
        <p:blipFill>
          <a:blip r:embed="rId3"/>
          <a:stretch>
            <a:fillRect/>
          </a:stretch>
        </p:blipFill>
        <p:spPr>
          <a:xfrm>
            <a:off x="1524000" y="-209362"/>
            <a:ext cx="4819650" cy="4867087"/>
          </a:xfrm>
          <a:prstGeom prst="rect">
            <a:avLst/>
          </a:prstGeom>
        </p:spPr>
      </p:pic>
      <p:pic>
        <p:nvPicPr>
          <p:cNvPr id="5" name="Picture 4">
            <a:extLst>
              <a:ext uri="{FF2B5EF4-FFF2-40B4-BE49-F238E27FC236}">
                <a16:creationId xmlns:a16="http://schemas.microsoft.com/office/drawing/2014/main" id="{AA2A05EC-425F-4A8A-BF7C-A46815088761}"/>
              </a:ext>
            </a:extLst>
          </p:cNvPr>
          <p:cNvPicPr>
            <a:picLocks noChangeAspect="1"/>
          </p:cNvPicPr>
          <p:nvPr/>
        </p:nvPicPr>
        <p:blipFill>
          <a:blip r:embed="rId4"/>
          <a:stretch>
            <a:fillRect/>
          </a:stretch>
        </p:blipFill>
        <p:spPr>
          <a:xfrm>
            <a:off x="1538287" y="4600576"/>
            <a:ext cx="4819650" cy="2257425"/>
          </a:xfrm>
          <a:prstGeom prst="rect">
            <a:avLst/>
          </a:prstGeom>
        </p:spPr>
      </p:pic>
    </p:spTree>
    <p:extLst>
      <p:ext uri="{BB962C8B-B14F-4D97-AF65-F5344CB8AC3E}">
        <p14:creationId xmlns:p14="http://schemas.microsoft.com/office/powerpoint/2010/main" val="13268716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838200"/>
            <a:ext cx="10200861" cy="5791200"/>
          </a:xfrm>
        </p:spPr>
        <p:txBody>
          <a:bodyPr>
            <a:normAutofit/>
          </a:bodyPr>
          <a:lstStyle/>
          <a:p>
            <a:pPr algn="just"/>
            <a:r>
              <a:rPr lang="en-US" sz="2400" i="1" dirty="0"/>
              <a:t>The </a:t>
            </a:r>
            <a:r>
              <a:rPr lang="en-US" sz="2400" dirty="0"/>
              <a:t>pressure angle </a:t>
            </a:r>
            <a:r>
              <a:rPr lang="en-US" sz="2400" i="1" dirty="0"/>
              <a:t>is the angle between the tangent to the pitch circles and the line drawn normal (perpendicular) to the surface of the gear tooth</a:t>
            </a:r>
          </a:p>
          <a:p>
            <a:endParaRPr lang="en-US" sz="2800" dirty="0"/>
          </a:p>
        </p:txBody>
      </p:sp>
      <p:sp>
        <p:nvSpPr>
          <p:cNvPr id="3" name="Title 2"/>
          <p:cNvSpPr>
            <a:spLocks noGrp="1"/>
          </p:cNvSpPr>
          <p:nvPr>
            <p:ph type="title"/>
          </p:nvPr>
        </p:nvSpPr>
        <p:spPr>
          <a:xfrm>
            <a:off x="1981200" y="0"/>
            <a:ext cx="8229600" cy="990600"/>
          </a:xfrm>
        </p:spPr>
        <p:txBody>
          <a:bodyPr>
            <a:noAutofit/>
          </a:bodyPr>
          <a:lstStyle/>
          <a:p>
            <a:r>
              <a:rPr lang="en-US" sz="4000" dirty="0"/>
              <a:t>Pressure Angle</a:t>
            </a:r>
          </a:p>
        </p:txBody>
      </p:sp>
      <p:pic>
        <p:nvPicPr>
          <p:cNvPr id="4" name="Picture 3">
            <a:extLst>
              <a:ext uri="{FF2B5EF4-FFF2-40B4-BE49-F238E27FC236}">
                <a16:creationId xmlns:a16="http://schemas.microsoft.com/office/drawing/2014/main" id="{6D5EE9FF-E29C-4B86-9EB6-A42D17B2828C}"/>
              </a:ext>
            </a:extLst>
          </p:cNvPr>
          <p:cNvPicPr>
            <a:picLocks noChangeAspect="1"/>
          </p:cNvPicPr>
          <p:nvPr/>
        </p:nvPicPr>
        <p:blipFill>
          <a:blip r:embed="rId3"/>
          <a:stretch>
            <a:fillRect/>
          </a:stretch>
        </p:blipFill>
        <p:spPr>
          <a:xfrm>
            <a:off x="1981201" y="2181376"/>
            <a:ext cx="8010525" cy="4689877"/>
          </a:xfrm>
          <a:prstGeom prst="rect">
            <a:avLst/>
          </a:prstGeom>
        </p:spPr>
      </p:pic>
    </p:spTree>
    <p:extLst>
      <p:ext uri="{BB962C8B-B14F-4D97-AF65-F5344CB8AC3E}">
        <p14:creationId xmlns:p14="http://schemas.microsoft.com/office/powerpoint/2010/main" val="276523185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9551504" cy="5791200"/>
          </a:xfrm>
        </p:spPr>
        <p:txBody>
          <a:bodyPr>
            <a:normAutofit/>
          </a:bodyPr>
          <a:lstStyle/>
          <a:p>
            <a:pPr marL="0" indent="0" algn="just">
              <a:buNone/>
            </a:pPr>
            <a:r>
              <a:rPr lang="en-US" dirty="0"/>
              <a:t>➭ </a:t>
            </a:r>
            <a:r>
              <a:rPr lang="en-US" sz="2400" b="1" dirty="0"/>
              <a:t>Base Circle Diameter</a:t>
            </a:r>
          </a:p>
          <a:p>
            <a:pPr algn="just"/>
            <a:r>
              <a:rPr lang="en-US" sz="2400" dirty="0"/>
              <a:t>As the pressure angle increases, the thickness at the bottom of the tooth increases. Therefore the larger the pressure angle, the stronger the tooth and the higher the load carrying capacity of the tooth.</a:t>
            </a:r>
          </a:p>
        </p:txBody>
      </p:sp>
      <p:sp>
        <p:nvSpPr>
          <p:cNvPr id="3" name="Title 2"/>
          <p:cNvSpPr>
            <a:spLocks noGrp="1"/>
          </p:cNvSpPr>
          <p:nvPr>
            <p:ph type="title"/>
          </p:nvPr>
        </p:nvSpPr>
        <p:spPr>
          <a:xfrm>
            <a:off x="1981200" y="0"/>
            <a:ext cx="8229600" cy="990600"/>
          </a:xfrm>
        </p:spPr>
        <p:txBody>
          <a:bodyPr>
            <a:noAutofit/>
          </a:bodyPr>
          <a:lstStyle/>
          <a:p>
            <a:r>
              <a:rPr lang="en-US" sz="4000" dirty="0"/>
              <a:t>Gear Terminology</a:t>
            </a:r>
          </a:p>
        </p:txBody>
      </p:sp>
      <p:pic>
        <p:nvPicPr>
          <p:cNvPr id="5" name="Picture 4">
            <a:extLst>
              <a:ext uri="{FF2B5EF4-FFF2-40B4-BE49-F238E27FC236}">
                <a16:creationId xmlns:a16="http://schemas.microsoft.com/office/drawing/2014/main" id="{5B7960CD-CAD9-426C-B6EE-21DCEA47E0C7}"/>
              </a:ext>
            </a:extLst>
          </p:cNvPr>
          <p:cNvPicPr>
            <a:picLocks noChangeAspect="1"/>
          </p:cNvPicPr>
          <p:nvPr/>
        </p:nvPicPr>
        <p:blipFill>
          <a:blip r:embed="rId3"/>
          <a:stretch>
            <a:fillRect/>
          </a:stretch>
        </p:blipFill>
        <p:spPr>
          <a:xfrm>
            <a:off x="1524000" y="4179190"/>
            <a:ext cx="9244280" cy="2669286"/>
          </a:xfrm>
          <a:prstGeom prst="rect">
            <a:avLst/>
          </a:prstGeom>
        </p:spPr>
      </p:pic>
      <p:pic>
        <p:nvPicPr>
          <p:cNvPr id="6" name="Picture 5">
            <a:extLst>
              <a:ext uri="{FF2B5EF4-FFF2-40B4-BE49-F238E27FC236}">
                <a16:creationId xmlns:a16="http://schemas.microsoft.com/office/drawing/2014/main" id="{436FD0D8-EE5F-4A52-8416-92659617CD47}"/>
              </a:ext>
            </a:extLst>
          </p:cNvPr>
          <p:cNvPicPr>
            <a:picLocks noChangeAspect="1"/>
          </p:cNvPicPr>
          <p:nvPr/>
        </p:nvPicPr>
        <p:blipFill>
          <a:blip r:embed="rId4"/>
          <a:stretch>
            <a:fillRect/>
          </a:stretch>
        </p:blipFill>
        <p:spPr>
          <a:xfrm>
            <a:off x="4457700" y="3429001"/>
            <a:ext cx="3276600" cy="663615"/>
          </a:xfrm>
          <a:prstGeom prst="rect">
            <a:avLst/>
          </a:prstGeom>
        </p:spPr>
      </p:pic>
    </p:spTree>
    <p:extLst>
      <p:ext uri="{BB962C8B-B14F-4D97-AF65-F5344CB8AC3E}">
        <p14:creationId xmlns:p14="http://schemas.microsoft.com/office/powerpoint/2010/main" val="12585124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CCE7-29FC-72FC-6F01-816DAF8B6F1A}"/>
              </a:ext>
            </a:extLst>
          </p:cNvPr>
          <p:cNvSpPr>
            <a:spLocks noGrp="1"/>
          </p:cNvSpPr>
          <p:nvPr>
            <p:ph type="title"/>
          </p:nvPr>
        </p:nvSpPr>
        <p:spPr/>
        <p:txBody>
          <a:bodyPr/>
          <a:lstStyle/>
          <a:p>
            <a:r>
              <a:rPr lang="en-US" dirty="0"/>
              <a:t>Contact Ratio</a:t>
            </a:r>
            <a:endParaRPr lang="en-PK" dirty="0"/>
          </a:p>
        </p:txBody>
      </p:sp>
      <p:sp>
        <p:nvSpPr>
          <p:cNvPr id="3" name="Content Placeholder 2">
            <a:extLst>
              <a:ext uri="{FF2B5EF4-FFF2-40B4-BE49-F238E27FC236}">
                <a16:creationId xmlns:a16="http://schemas.microsoft.com/office/drawing/2014/main" id="{FF84E34A-843D-8A0B-456D-9CD7B924C8DB}"/>
              </a:ext>
            </a:extLst>
          </p:cNvPr>
          <p:cNvSpPr>
            <a:spLocks noGrp="1"/>
          </p:cNvSpPr>
          <p:nvPr>
            <p:ph idx="1"/>
          </p:nvPr>
        </p:nvSpPr>
        <p:spPr>
          <a:xfrm>
            <a:off x="350134" y="1187356"/>
            <a:ext cx="10281471" cy="4331618"/>
          </a:xfrm>
        </p:spPr>
        <p:txBody>
          <a:bodyPr/>
          <a:lstStyle/>
          <a:p>
            <a:pPr algn="l"/>
            <a:r>
              <a:rPr lang="en-US" sz="2400" b="0" i="0" u="none" strike="noStrike" baseline="0" dirty="0">
                <a:latin typeface="SabonLTPro-Roman"/>
              </a:rPr>
              <a:t>When two gears mesh, it is essential for smooth operation that a second tooth begin to make contact before a given tooth disengages. </a:t>
            </a:r>
          </a:p>
          <a:p>
            <a:pPr algn="l"/>
            <a:r>
              <a:rPr lang="en-US" sz="2400" b="0" i="0" u="none" strike="noStrike" baseline="0" dirty="0">
                <a:latin typeface="SabonLTPro-Roman"/>
              </a:rPr>
              <a:t>The term </a:t>
            </a:r>
            <a:r>
              <a:rPr lang="en-US" sz="2400" b="0" i="1" u="none" strike="noStrike" baseline="0" dirty="0">
                <a:latin typeface="SabonLTPro-Italic"/>
              </a:rPr>
              <a:t>contact ratio </a:t>
            </a:r>
            <a:r>
              <a:rPr lang="en-US" sz="2400" b="0" i="0" u="none" strike="noStrike" baseline="0" dirty="0">
                <a:latin typeface="SabonLTPro-Roman"/>
              </a:rPr>
              <a:t>is used to indicate the average number of teeth in contact during the transmission of power. A recommended minimum contact ratio is 1.2 and typical spur gear combinations often have values of 1.5 or higher.</a:t>
            </a:r>
          </a:p>
          <a:p>
            <a:pPr algn="l"/>
            <a:endParaRPr lang="en-US" dirty="0">
              <a:latin typeface="SabonLTPro-Roman"/>
            </a:endParaRPr>
          </a:p>
        </p:txBody>
      </p:sp>
      <p:pic>
        <p:nvPicPr>
          <p:cNvPr id="5" name="Picture 4">
            <a:extLst>
              <a:ext uri="{FF2B5EF4-FFF2-40B4-BE49-F238E27FC236}">
                <a16:creationId xmlns:a16="http://schemas.microsoft.com/office/drawing/2014/main" id="{18D4AF6C-5224-E68B-54E6-119B49D595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39996" y="3593106"/>
            <a:ext cx="5156004" cy="1334495"/>
          </a:xfrm>
          <a:prstGeom prst="rect">
            <a:avLst/>
          </a:prstGeom>
        </p:spPr>
      </p:pic>
      <p:pic>
        <p:nvPicPr>
          <p:cNvPr id="7" name="Picture 6">
            <a:extLst>
              <a:ext uri="{FF2B5EF4-FFF2-40B4-BE49-F238E27FC236}">
                <a16:creationId xmlns:a16="http://schemas.microsoft.com/office/drawing/2014/main" id="{E1493E95-03C3-3F25-E9EF-1DF09AFE898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248027" y="3381867"/>
            <a:ext cx="4346038" cy="3453418"/>
          </a:xfrm>
          <a:prstGeom prst="rect">
            <a:avLst/>
          </a:prstGeom>
        </p:spPr>
      </p:pic>
    </p:spTree>
    <p:extLst>
      <p:ext uri="{BB962C8B-B14F-4D97-AF65-F5344CB8AC3E}">
        <p14:creationId xmlns:p14="http://schemas.microsoft.com/office/powerpoint/2010/main" val="3201057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9657522" cy="5791200"/>
          </a:xfrm>
        </p:spPr>
        <p:txBody>
          <a:bodyPr>
            <a:normAutofit/>
          </a:bodyPr>
          <a:lstStyle/>
          <a:p>
            <a:pPr marL="0" indent="0" algn="just">
              <a:buNone/>
            </a:pPr>
            <a:r>
              <a:rPr lang="en-US" sz="2400" dirty="0"/>
              <a:t>For the pair of gears shown in Figure 8–1, compute all of the features of the gear teeth described in this section. The gears conform to the standard AGMA form and have a diametral pitch of 12 and a 20° pressure angle.</a:t>
            </a:r>
          </a:p>
        </p:txBody>
      </p:sp>
      <p:sp>
        <p:nvSpPr>
          <p:cNvPr id="3" name="Title 2"/>
          <p:cNvSpPr>
            <a:spLocks noGrp="1"/>
          </p:cNvSpPr>
          <p:nvPr>
            <p:ph type="title"/>
          </p:nvPr>
        </p:nvSpPr>
        <p:spPr>
          <a:xfrm>
            <a:off x="1981200" y="0"/>
            <a:ext cx="8229600" cy="990600"/>
          </a:xfrm>
        </p:spPr>
        <p:txBody>
          <a:bodyPr>
            <a:noAutofit/>
          </a:bodyPr>
          <a:lstStyle/>
          <a:p>
            <a:r>
              <a:rPr lang="en-US" sz="4000" dirty="0"/>
              <a:t>Example</a:t>
            </a:r>
          </a:p>
        </p:txBody>
      </p:sp>
    </p:spTree>
    <p:extLst>
      <p:ext uri="{BB962C8B-B14F-4D97-AF65-F5344CB8AC3E}">
        <p14:creationId xmlns:p14="http://schemas.microsoft.com/office/powerpoint/2010/main" val="107498516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8610600" cy="5791200"/>
          </a:xfrm>
        </p:spPr>
        <p:txBody>
          <a:bodyPr>
            <a:normAutofit/>
          </a:bodyPr>
          <a:lstStyle/>
          <a:p>
            <a:r>
              <a:rPr lang="en-US" dirty="0"/>
              <a:t>When gears are large, the spoked design in Part (a) is often used to save weight. The gear teeth are machined into a relatively thin rim that is held by a set of spokes connecting to the hub.</a:t>
            </a:r>
          </a:p>
          <a:p>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4" name="Picture 3">
            <a:extLst>
              <a:ext uri="{FF2B5EF4-FFF2-40B4-BE49-F238E27FC236}">
                <a16:creationId xmlns:a16="http://schemas.microsoft.com/office/drawing/2014/main" id="{B985EC03-59CB-4274-A188-85ED526D7FEE}"/>
              </a:ext>
            </a:extLst>
          </p:cNvPr>
          <p:cNvPicPr>
            <a:picLocks noChangeAspect="1"/>
          </p:cNvPicPr>
          <p:nvPr/>
        </p:nvPicPr>
        <p:blipFill>
          <a:blip r:embed="rId3"/>
          <a:stretch>
            <a:fillRect/>
          </a:stretch>
        </p:blipFill>
        <p:spPr>
          <a:xfrm>
            <a:off x="2133600" y="52388"/>
            <a:ext cx="7573524" cy="6805613"/>
          </a:xfrm>
          <a:prstGeom prst="rect">
            <a:avLst/>
          </a:prstGeom>
        </p:spPr>
      </p:pic>
    </p:spTree>
    <p:extLst>
      <p:ext uri="{BB962C8B-B14F-4D97-AF65-F5344CB8AC3E}">
        <p14:creationId xmlns:p14="http://schemas.microsoft.com/office/powerpoint/2010/main" val="269506828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8CEE8C-96D0-48E7-91FA-F282A2EDE681}"/>
              </a:ext>
            </a:extLst>
          </p:cNvPr>
          <p:cNvPicPr>
            <a:picLocks noChangeAspect="1"/>
          </p:cNvPicPr>
          <p:nvPr/>
        </p:nvPicPr>
        <p:blipFill>
          <a:blip r:embed="rId2"/>
          <a:stretch>
            <a:fillRect/>
          </a:stretch>
        </p:blipFill>
        <p:spPr>
          <a:xfrm>
            <a:off x="901148" y="841513"/>
            <a:ext cx="10635100" cy="5174974"/>
          </a:xfrm>
          <a:prstGeom prst="rect">
            <a:avLst/>
          </a:prstGeom>
        </p:spPr>
      </p:pic>
    </p:spTree>
    <p:extLst>
      <p:ext uri="{BB962C8B-B14F-4D97-AF65-F5344CB8AC3E}">
        <p14:creationId xmlns:p14="http://schemas.microsoft.com/office/powerpoint/2010/main" val="200583167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58CDF-DFB1-4C57-89B7-0953F8EA27EC}"/>
              </a:ext>
            </a:extLst>
          </p:cNvPr>
          <p:cNvPicPr>
            <a:picLocks noChangeAspect="1"/>
          </p:cNvPicPr>
          <p:nvPr/>
        </p:nvPicPr>
        <p:blipFill>
          <a:blip r:embed="rId2"/>
          <a:stretch>
            <a:fillRect/>
          </a:stretch>
        </p:blipFill>
        <p:spPr>
          <a:xfrm>
            <a:off x="1676400" y="228599"/>
            <a:ext cx="8734424" cy="3347133"/>
          </a:xfrm>
          <a:prstGeom prst="rect">
            <a:avLst/>
          </a:prstGeom>
        </p:spPr>
      </p:pic>
      <p:pic>
        <p:nvPicPr>
          <p:cNvPr id="3" name="Picture 2">
            <a:extLst>
              <a:ext uri="{FF2B5EF4-FFF2-40B4-BE49-F238E27FC236}">
                <a16:creationId xmlns:a16="http://schemas.microsoft.com/office/drawing/2014/main" id="{CC664A12-1648-4D57-B3BA-EE0BC12DB327}"/>
              </a:ext>
            </a:extLst>
          </p:cNvPr>
          <p:cNvPicPr>
            <a:picLocks noChangeAspect="1"/>
          </p:cNvPicPr>
          <p:nvPr/>
        </p:nvPicPr>
        <p:blipFill>
          <a:blip r:embed="rId3"/>
          <a:stretch>
            <a:fillRect/>
          </a:stretch>
        </p:blipFill>
        <p:spPr>
          <a:xfrm>
            <a:off x="1676399" y="3575732"/>
            <a:ext cx="8734425" cy="3219450"/>
          </a:xfrm>
          <a:prstGeom prst="rect">
            <a:avLst/>
          </a:prstGeom>
        </p:spPr>
      </p:pic>
    </p:spTree>
    <p:extLst>
      <p:ext uri="{BB962C8B-B14F-4D97-AF65-F5344CB8AC3E}">
        <p14:creationId xmlns:p14="http://schemas.microsoft.com/office/powerpoint/2010/main" val="223133420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754E1-6C6D-4D80-BE2A-613F53998E23}"/>
              </a:ext>
            </a:extLst>
          </p:cNvPr>
          <p:cNvPicPr>
            <a:picLocks noChangeAspect="1"/>
          </p:cNvPicPr>
          <p:nvPr/>
        </p:nvPicPr>
        <p:blipFill>
          <a:blip r:embed="rId2"/>
          <a:stretch>
            <a:fillRect/>
          </a:stretch>
        </p:blipFill>
        <p:spPr>
          <a:xfrm>
            <a:off x="1524001" y="33338"/>
            <a:ext cx="8876424" cy="4929186"/>
          </a:xfrm>
          <a:prstGeom prst="rect">
            <a:avLst/>
          </a:prstGeom>
        </p:spPr>
      </p:pic>
      <p:pic>
        <p:nvPicPr>
          <p:cNvPr id="3" name="Picture 2">
            <a:extLst>
              <a:ext uri="{FF2B5EF4-FFF2-40B4-BE49-F238E27FC236}">
                <a16:creationId xmlns:a16="http://schemas.microsoft.com/office/drawing/2014/main" id="{A043557B-CE0C-4ECE-982E-D0571F361B8B}"/>
              </a:ext>
            </a:extLst>
          </p:cNvPr>
          <p:cNvPicPr>
            <a:picLocks noChangeAspect="1"/>
          </p:cNvPicPr>
          <p:nvPr/>
        </p:nvPicPr>
        <p:blipFill>
          <a:blip r:embed="rId3"/>
          <a:stretch>
            <a:fillRect/>
          </a:stretch>
        </p:blipFill>
        <p:spPr>
          <a:xfrm>
            <a:off x="1647826" y="4962524"/>
            <a:ext cx="8752599" cy="1360004"/>
          </a:xfrm>
          <a:prstGeom prst="rect">
            <a:avLst/>
          </a:prstGeom>
        </p:spPr>
      </p:pic>
    </p:spTree>
    <p:extLst>
      <p:ext uri="{BB962C8B-B14F-4D97-AF65-F5344CB8AC3E}">
        <p14:creationId xmlns:p14="http://schemas.microsoft.com/office/powerpoint/2010/main" val="185081684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46582" y="1249017"/>
            <a:ext cx="9684026" cy="5791200"/>
          </a:xfrm>
        </p:spPr>
        <p:txBody>
          <a:bodyPr>
            <a:normAutofit/>
          </a:bodyPr>
          <a:lstStyle/>
          <a:p>
            <a:pPr algn="just"/>
            <a:r>
              <a:rPr lang="en-US" sz="2400" dirty="0"/>
              <a:t>For certain combinations of numbers of teeth in a gear pair, there is </a:t>
            </a:r>
            <a:r>
              <a:rPr lang="en-US" sz="2400" b="1" i="1" dirty="0">
                <a:solidFill>
                  <a:srgbClr val="7030A0"/>
                </a:solidFill>
              </a:rPr>
              <a:t>interference</a:t>
            </a:r>
            <a:r>
              <a:rPr lang="en-US" sz="2400" dirty="0"/>
              <a:t> between the tip of the teeth on the pinion and the fillet or root of the teeth on the gear.</a:t>
            </a:r>
          </a:p>
          <a:p>
            <a:pPr algn="just"/>
            <a:r>
              <a:rPr lang="en-US" sz="2400" dirty="0"/>
              <a:t>The probability that interference will occur is greatest when a small pinion drives a large gear, with the worst case being a small pinion driving a rack.</a:t>
            </a:r>
          </a:p>
          <a:p>
            <a:pPr algn="just"/>
            <a:r>
              <a:rPr lang="en-US" sz="2400" dirty="0"/>
              <a:t>A </a:t>
            </a:r>
            <a:r>
              <a:rPr lang="en-US" sz="2400" b="1" i="1" dirty="0"/>
              <a:t>rack</a:t>
            </a:r>
            <a:r>
              <a:rPr lang="en-US" sz="2400" i="1" dirty="0"/>
              <a:t> </a:t>
            </a:r>
            <a:r>
              <a:rPr lang="en-US" sz="2400" dirty="0"/>
              <a:t>is a gear with a straight pitch line; it can be thought of as a gear with an infinite pitch diameter</a:t>
            </a:r>
          </a:p>
        </p:txBody>
      </p:sp>
      <p:sp>
        <p:nvSpPr>
          <p:cNvPr id="3" name="Title 2"/>
          <p:cNvSpPr>
            <a:spLocks noGrp="1"/>
          </p:cNvSpPr>
          <p:nvPr>
            <p:ph type="title"/>
          </p:nvPr>
        </p:nvSpPr>
        <p:spPr>
          <a:xfrm>
            <a:off x="1524000" y="0"/>
            <a:ext cx="9144000" cy="990600"/>
          </a:xfrm>
        </p:spPr>
        <p:txBody>
          <a:bodyPr>
            <a:noAutofit/>
          </a:bodyPr>
          <a:lstStyle/>
          <a:p>
            <a:r>
              <a:rPr lang="en-US" dirty="0"/>
              <a:t>Interference Between Mating Spur Gear Teeth</a:t>
            </a:r>
          </a:p>
        </p:txBody>
      </p:sp>
    </p:spTree>
    <p:extLst>
      <p:ext uri="{BB962C8B-B14F-4D97-AF65-F5344CB8AC3E}">
        <p14:creationId xmlns:p14="http://schemas.microsoft.com/office/powerpoint/2010/main" val="17026120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1392" y="771939"/>
            <a:ext cx="2943491" cy="5791200"/>
          </a:xfrm>
        </p:spPr>
        <p:txBody>
          <a:bodyPr>
            <a:normAutofit/>
          </a:bodyPr>
          <a:lstStyle/>
          <a:p>
            <a:pPr marL="0" indent="0" algn="just">
              <a:buNone/>
            </a:pPr>
            <a:r>
              <a:rPr lang="en-US" sz="2000" dirty="0"/>
              <a:t>The major types of the gears that we will discuss are: </a:t>
            </a:r>
          </a:p>
          <a:p>
            <a:pPr marL="0" indent="0" algn="just">
              <a:buNone/>
            </a:pPr>
            <a:r>
              <a:rPr lang="en-US" sz="2000" i="1" dirty="0"/>
              <a:t>spur gears, helical gears, bevel gears, </a:t>
            </a:r>
            <a:r>
              <a:rPr lang="en-US" sz="2000" dirty="0"/>
              <a:t>and </a:t>
            </a:r>
            <a:r>
              <a:rPr lang="en-US" sz="2000" i="1" dirty="0"/>
              <a:t>worm/worm-gear sets.</a:t>
            </a:r>
          </a:p>
          <a:p>
            <a:pPr algn="just"/>
            <a:endParaRPr lang="en-US" dirty="0"/>
          </a:p>
        </p:txBody>
      </p:sp>
      <p:sp>
        <p:nvSpPr>
          <p:cNvPr id="3" name="Title 2"/>
          <p:cNvSpPr>
            <a:spLocks noGrp="1"/>
          </p:cNvSpPr>
          <p:nvPr>
            <p:ph type="title"/>
          </p:nvPr>
        </p:nvSpPr>
        <p:spPr>
          <a:xfrm>
            <a:off x="1981200" y="0"/>
            <a:ext cx="8229600" cy="990600"/>
          </a:xfrm>
        </p:spPr>
        <p:txBody>
          <a:bodyPr>
            <a:noAutofit/>
          </a:bodyPr>
          <a:lstStyle/>
          <a:p>
            <a:r>
              <a:rPr lang="en-US" sz="4000" dirty="0"/>
              <a:t>Kinds of Gears</a:t>
            </a:r>
          </a:p>
        </p:txBody>
      </p:sp>
      <p:pic>
        <p:nvPicPr>
          <p:cNvPr id="4" name="Picture 3">
            <a:extLst>
              <a:ext uri="{FF2B5EF4-FFF2-40B4-BE49-F238E27FC236}">
                <a16:creationId xmlns:a16="http://schemas.microsoft.com/office/drawing/2014/main" id="{4157D30C-3287-4562-86B6-493D05997368}"/>
              </a:ext>
            </a:extLst>
          </p:cNvPr>
          <p:cNvPicPr>
            <a:picLocks noChangeAspect="1"/>
          </p:cNvPicPr>
          <p:nvPr/>
        </p:nvPicPr>
        <p:blipFill>
          <a:blip r:embed="rId3"/>
          <a:stretch>
            <a:fillRect/>
          </a:stretch>
        </p:blipFill>
        <p:spPr>
          <a:xfrm>
            <a:off x="4691269" y="519967"/>
            <a:ext cx="7301947" cy="6352320"/>
          </a:xfrm>
          <a:prstGeom prst="rect">
            <a:avLst/>
          </a:prstGeom>
        </p:spPr>
      </p:pic>
    </p:spTree>
    <p:extLst>
      <p:ext uri="{BB962C8B-B14F-4D97-AF65-F5344CB8AC3E}">
        <p14:creationId xmlns:p14="http://schemas.microsoft.com/office/powerpoint/2010/main" val="9101414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62101" y="1113182"/>
            <a:ext cx="9622734" cy="5516217"/>
          </a:xfrm>
        </p:spPr>
        <p:txBody>
          <a:bodyPr>
            <a:normAutofit/>
          </a:bodyPr>
          <a:lstStyle/>
          <a:p>
            <a:pPr algn="just"/>
            <a:r>
              <a:rPr lang="en-US" sz="2400" dirty="0"/>
              <a:t>It is the designer’s responsibility to ensure that interference does not occur in a given application.</a:t>
            </a:r>
          </a:p>
          <a:p>
            <a:pPr algn="just"/>
            <a:r>
              <a:rPr lang="en-US" sz="2400" dirty="0"/>
              <a:t>The surest way to do this is to control the minimum number of teeth in the pinion to the limiting values</a:t>
            </a:r>
          </a:p>
          <a:p>
            <a:endParaRPr lang="en-US" dirty="0"/>
          </a:p>
        </p:txBody>
      </p:sp>
      <p:sp>
        <p:nvSpPr>
          <p:cNvPr id="3" name="Title 2"/>
          <p:cNvSpPr>
            <a:spLocks noGrp="1"/>
          </p:cNvSpPr>
          <p:nvPr>
            <p:ph type="title"/>
          </p:nvPr>
        </p:nvSpPr>
        <p:spPr>
          <a:xfrm>
            <a:off x="1600200" y="0"/>
            <a:ext cx="9067800" cy="990600"/>
          </a:xfrm>
        </p:spPr>
        <p:txBody>
          <a:bodyPr>
            <a:noAutofit/>
          </a:bodyPr>
          <a:lstStyle/>
          <a:p>
            <a:r>
              <a:rPr lang="en-US" dirty="0"/>
              <a:t>Interference Between Mating Spur Gear Teeth</a:t>
            </a:r>
          </a:p>
        </p:txBody>
      </p:sp>
      <p:pic>
        <p:nvPicPr>
          <p:cNvPr id="4" name="Picture 3">
            <a:extLst>
              <a:ext uri="{FF2B5EF4-FFF2-40B4-BE49-F238E27FC236}">
                <a16:creationId xmlns:a16="http://schemas.microsoft.com/office/drawing/2014/main" id="{D4A22813-C205-4922-9BA2-CD2CC019D3D1}"/>
              </a:ext>
            </a:extLst>
          </p:cNvPr>
          <p:cNvPicPr>
            <a:picLocks noChangeAspect="1"/>
          </p:cNvPicPr>
          <p:nvPr/>
        </p:nvPicPr>
        <p:blipFill>
          <a:blip r:embed="rId3"/>
          <a:stretch>
            <a:fillRect/>
          </a:stretch>
        </p:blipFill>
        <p:spPr>
          <a:xfrm>
            <a:off x="1562100" y="3429000"/>
            <a:ext cx="9067800" cy="3261500"/>
          </a:xfrm>
          <a:prstGeom prst="rect">
            <a:avLst/>
          </a:prstGeom>
        </p:spPr>
      </p:pic>
    </p:spTree>
    <p:extLst>
      <p:ext uri="{BB962C8B-B14F-4D97-AF65-F5344CB8AC3E}">
        <p14:creationId xmlns:p14="http://schemas.microsoft.com/office/powerpoint/2010/main" val="121316005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00200" y="1169504"/>
            <a:ext cx="9809922" cy="5791200"/>
          </a:xfrm>
        </p:spPr>
        <p:txBody>
          <a:bodyPr>
            <a:normAutofit/>
          </a:bodyPr>
          <a:lstStyle/>
          <a:p>
            <a:pPr marL="0" indent="0" algn="just">
              <a:buNone/>
            </a:pPr>
            <a:r>
              <a:rPr lang="en-US" sz="2400" dirty="0"/>
              <a:t>Using the information in Table 8–7, we can draw the following conclusions:</a:t>
            </a:r>
          </a:p>
          <a:p>
            <a:pPr marL="514350" indent="-514350" algn="just">
              <a:buFont typeface="+mj-lt"/>
              <a:buAutoNum type="arabicPeriod"/>
            </a:pPr>
            <a:r>
              <a:rPr lang="en-US" sz="2400" dirty="0"/>
              <a:t>If a designer wants to be sure that there will not be interference between any two gears when using the 14 12, full-depth, involute system, the pinion of the gear pair must have no fewer than 32 teeth.</a:t>
            </a:r>
          </a:p>
          <a:p>
            <a:pPr marL="514350" indent="-514350" algn="just">
              <a:buFont typeface="+mj-lt"/>
              <a:buAutoNum type="arabicPeriod"/>
            </a:pPr>
            <a:r>
              <a:rPr lang="en-US" sz="2400" dirty="0"/>
              <a:t>For the 20°, full-depth, involute system, using no fewer than 18 teeth will ensure that no interference occurs.</a:t>
            </a:r>
          </a:p>
          <a:p>
            <a:pPr marL="514350" indent="-514350" algn="just">
              <a:buFont typeface="+mj-lt"/>
              <a:buAutoNum type="arabicPeriod"/>
            </a:pPr>
            <a:r>
              <a:rPr lang="en-US" sz="2400" dirty="0"/>
              <a:t>For the 25°, full-depth, involute system, using no fewer than 12 teeth will ensure that no interference occurs.</a:t>
            </a:r>
          </a:p>
          <a:p>
            <a:pPr marL="514350" indent="-514350" algn="just">
              <a:buFont typeface="+mj-lt"/>
              <a:buAutoNum type="arabicPeriod"/>
            </a:pPr>
            <a:r>
              <a:rPr lang="en-US" sz="2400" dirty="0"/>
              <a:t>If a designer desires to use fewer than 18 teeth in a pinion having 20°, full-depth teeth, there is an upper limit to the number of teeth that can be used on the mating gear without interference.</a:t>
            </a:r>
          </a:p>
        </p:txBody>
      </p:sp>
      <p:sp>
        <p:nvSpPr>
          <p:cNvPr id="3" name="Title 2"/>
          <p:cNvSpPr>
            <a:spLocks noGrp="1"/>
          </p:cNvSpPr>
          <p:nvPr>
            <p:ph type="title"/>
          </p:nvPr>
        </p:nvSpPr>
        <p:spPr>
          <a:xfrm>
            <a:off x="1600200" y="0"/>
            <a:ext cx="8915400" cy="990600"/>
          </a:xfrm>
        </p:spPr>
        <p:txBody>
          <a:bodyPr>
            <a:noAutofit/>
          </a:bodyPr>
          <a:lstStyle/>
          <a:p>
            <a:r>
              <a:rPr lang="en-US" dirty="0"/>
              <a:t>Interference Between Mating Spur Gear Teeth</a:t>
            </a:r>
          </a:p>
        </p:txBody>
      </p:sp>
    </p:spTree>
    <p:extLst>
      <p:ext uri="{BB962C8B-B14F-4D97-AF65-F5344CB8AC3E}">
        <p14:creationId xmlns:p14="http://schemas.microsoft.com/office/powerpoint/2010/main" val="34450405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500"/>
                                        <p:tgtEl>
                                          <p:spTgt spid="2">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1219200"/>
            <a:ext cx="8763000" cy="5638800"/>
          </a:xfrm>
        </p:spPr>
        <p:txBody>
          <a:bodyPr>
            <a:normAutofit/>
          </a:bodyPr>
          <a:lstStyle/>
          <a:p>
            <a:pPr algn="just"/>
            <a:r>
              <a:rPr lang="en-US" sz="2400" dirty="0"/>
              <a:t>For 17 teeth in the pinion, any number of teeth on the gear can be used up to 1309, a very high number.</a:t>
            </a:r>
          </a:p>
          <a:p>
            <a:pPr algn="just"/>
            <a:r>
              <a:rPr lang="en-US" sz="2400" dirty="0"/>
              <a:t>Most gear drive systems use no more than about 200 teeth in any gear. </a:t>
            </a:r>
          </a:p>
          <a:p>
            <a:pPr algn="just"/>
            <a:r>
              <a:rPr lang="en-US" sz="2400" dirty="0"/>
              <a:t>But a 17-tooth pinion </a:t>
            </a:r>
            <a:r>
              <a:rPr lang="en-US" sz="2400" i="1" dirty="0"/>
              <a:t>would </a:t>
            </a:r>
            <a:r>
              <a:rPr lang="en-US" sz="2400" dirty="0"/>
              <a:t>have interference with a </a:t>
            </a:r>
            <a:r>
              <a:rPr lang="en-US" sz="2400" i="1" dirty="0"/>
              <a:t>rack </a:t>
            </a:r>
            <a:r>
              <a:rPr lang="en-US" sz="2400" dirty="0"/>
              <a:t>which is effectively a gear with an infinite number of teeth or an infinite pitch  diameter.</a:t>
            </a:r>
          </a:p>
        </p:txBody>
      </p:sp>
      <p:sp>
        <p:nvSpPr>
          <p:cNvPr id="3" name="Title 2"/>
          <p:cNvSpPr>
            <a:spLocks noGrp="1"/>
          </p:cNvSpPr>
          <p:nvPr>
            <p:ph type="title"/>
          </p:nvPr>
        </p:nvSpPr>
        <p:spPr>
          <a:xfrm>
            <a:off x="1600200" y="0"/>
            <a:ext cx="8915400" cy="990600"/>
          </a:xfrm>
        </p:spPr>
        <p:txBody>
          <a:bodyPr>
            <a:noAutofit/>
          </a:bodyPr>
          <a:lstStyle/>
          <a:p>
            <a:r>
              <a:rPr lang="en-US" dirty="0"/>
              <a:t>Interference Between Mating Spur Gear Teeth</a:t>
            </a:r>
          </a:p>
        </p:txBody>
      </p:sp>
    </p:spTree>
    <p:extLst>
      <p:ext uri="{BB962C8B-B14F-4D97-AF65-F5344CB8AC3E}">
        <p14:creationId xmlns:p14="http://schemas.microsoft.com/office/powerpoint/2010/main" val="3507549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422C-8EBD-403E-82B7-EAC190BF39FC}"/>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57683551-6FD1-4123-BAF6-E60A756B66CD}"/>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F2BABFC4-EDDD-418C-942E-D35B213AD17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6722" t="23238" r="26698" b="30286"/>
          <a:stretch/>
        </p:blipFill>
        <p:spPr>
          <a:xfrm>
            <a:off x="591551" y="341139"/>
            <a:ext cx="11008897" cy="6175721"/>
          </a:xfrm>
          <a:prstGeom prst="rect">
            <a:avLst/>
          </a:prstGeom>
        </p:spPr>
      </p:pic>
    </p:spTree>
    <p:extLst>
      <p:ext uri="{BB962C8B-B14F-4D97-AF65-F5344CB8AC3E}">
        <p14:creationId xmlns:p14="http://schemas.microsoft.com/office/powerpoint/2010/main" val="3357460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1478" y="838200"/>
            <a:ext cx="10177670" cy="5791200"/>
          </a:xfrm>
        </p:spPr>
        <p:txBody>
          <a:bodyPr>
            <a:normAutofit/>
          </a:bodyPr>
          <a:lstStyle/>
          <a:p>
            <a:r>
              <a:rPr lang="en-US" sz="2400" i="1" dirty="0"/>
              <a:t>Undercutting is the process of cutting away the material at the fillet or root of the gear teeth, thus relieving the interference.</a:t>
            </a:r>
            <a:endParaRPr lang="en-US" sz="2400" dirty="0"/>
          </a:p>
        </p:txBody>
      </p:sp>
      <p:sp>
        <p:nvSpPr>
          <p:cNvPr id="3" name="Title 2"/>
          <p:cNvSpPr>
            <a:spLocks noGrp="1"/>
          </p:cNvSpPr>
          <p:nvPr>
            <p:ph type="title"/>
          </p:nvPr>
        </p:nvSpPr>
        <p:spPr>
          <a:xfrm>
            <a:off x="1981200" y="0"/>
            <a:ext cx="8229600" cy="990600"/>
          </a:xfrm>
        </p:spPr>
        <p:txBody>
          <a:bodyPr>
            <a:noAutofit/>
          </a:bodyPr>
          <a:lstStyle/>
          <a:p>
            <a:r>
              <a:rPr lang="en-US" sz="4000" dirty="0"/>
              <a:t>Overcoming Interference</a:t>
            </a:r>
          </a:p>
        </p:txBody>
      </p:sp>
      <p:pic>
        <p:nvPicPr>
          <p:cNvPr id="4" name="Picture 3">
            <a:extLst>
              <a:ext uri="{FF2B5EF4-FFF2-40B4-BE49-F238E27FC236}">
                <a16:creationId xmlns:a16="http://schemas.microsoft.com/office/drawing/2014/main" id="{D11F2165-7C1E-44ED-961C-529F4B2E514B}"/>
              </a:ext>
            </a:extLst>
          </p:cNvPr>
          <p:cNvPicPr>
            <a:picLocks noChangeAspect="1"/>
          </p:cNvPicPr>
          <p:nvPr/>
        </p:nvPicPr>
        <p:blipFill>
          <a:blip r:embed="rId3"/>
          <a:stretch>
            <a:fillRect/>
          </a:stretch>
        </p:blipFill>
        <p:spPr>
          <a:xfrm>
            <a:off x="2133600" y="2514600"/>
            <a:ext cx="7924800" cy="3900487"/>
          </a:xfrm>
          <a:prstGeom prst="rect">
            <a:avLst/>
          </a:prstGeom>
        </p:spPr>
      </p:pic>
    </p:spTree>
    <p:extLst>
      <p:ext uri="{BB962C8B-B14F-4D97-AF65-F5344CB8AC3E}">
        <p14:creationId xmlns:p14="http://schemas.microsoft.com/office/powerpoint/2010/main" val="262997084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00199" y="-9525"/>
            <a:ext cx="9783417" cy="1752600"/>
          </a:xfrm>
          <a:solidFill>
            <a:schemeClr val="bg1"/>
          </a:solidFill>
        </p:spPr>
        <p:txBody>
          <a:bodyPr>
            <a:normAutofit/>
          </a:bodyPr>
          <a:lstStyle/>
          <a:p>
            <a:pPr marL="0" indent="0" algn="just">
              <a:buNone/>
            </a:pPr>
            <a:r>
              <a:rPr lang="en-US" sz="2400" i="1" dirty="0"/>
              <a:t>An </a:t>
            </a:r>
            <a:r>
              <a:rPr lang="en-US" sz="2400" b="1" dirty="0">
                <a:solidFill>
                  <a:srgbClr val="7030A0"/>
                </a:solidFill>
              </a:rPr>
              <a:t>internal gear </a:t>
            </a:r>
            <a:r>
              <a:rPr lang="en-US" sz="2400" i="1" dirty="0"/>
              <a:t>is one for which the teeth are  machined on the inside of a ring instead of on the outside of a gear blank.</a:t>
            </a:r>
          </a:p>
          <a:p>
            <a:pPr algn="just"/>
            <a:endParaRPr lang="en-US" sz="2800" dirty="0"/>
          </a:p>
        </p:txBody>
      </p:sp>
      <p:pic>
        <p:nvPicPr>
          <p:cNvPr id="4" name="Picture 3">
            <a:extLst>
              <a:ext uri="{FF2B5EF4-FFF2-40B4-BE49-F238E27FC236}">
                <a16:creationId xmlns:a16="http://schemas.microsoft.com/office/drawing/2014/main" id="{DB4081A2-1C12-4803-99CB-4593FBE66C9B}"/>
              </a:ext>
            </a:extLst>
          </p:cNvPr>
          <p:cNvPicPr>
            <a:picLocks noChangeAspect="1"/>
          </p:cNvPicPr>
          <p:nvPr/>
        </p:nvPicPr>
        <p:blipFill>
          <a:blip r:embed="rId3"/>
          <a:stretch>
            <a:fillRect/>
          </a:stretch>
        </p:blipFill>
        <p:spPr>
          <a:xfrm>
            <a:off x="2421833" y="1046921"/>
            <a:ext cx="8961783" cy="5943600"/>
          </a:xfrm>
          <a:prstGeom prst="rect">
            <a:avLst/>
          </a:prstGeom>
        </p:spPr>
      </p:pic>
    </p:spTree>
    <p:extLst>
      <p:ext uri="{BB962C8B-B14F-4D97-AF65-F5344CB8AC3E}">
        <p14:creationId xmlns:p14="http://schemas.microsoft.com/office/powerpoint/2010/main" val="165176034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599" y="990600"/>
            <a:ext cx="9604513" cy="5638800"/>
          </a:xfrm>
        </p:spPr>
        <p:txBody>
          <a:bodyPr>
            <a:normAutofit/>
          </a:bodyPr>
          <a:lstStyle/>
          <a:p>
            <a:pPr marL="0" indent="0" algn="just">
              <a:buNone/>
            </a:pPr>
            <a:r>
              <a:rPr lang="en-US" sz="2400" b="1" dirty="0"/>
              <a:t>1. </a:t>
            </a:r>
            <a:r>
              <a:rPr lang="en-US" sz="2400" dirty="0"/>
              <a:t>The gear rotates in the </a:t>
            </a:r>
            <a:r>
              <a:rPr lang="en-US" sz="2400" i="1" dirty="0"/>
              <a:t>same direction </a:t>
            </a:r>
            <a:r>
              <a:rPr lang="en-US" sz="2400" dirty="0"/>
              <a:t>as the pinion. This is different from the case when an external pinion drives an external gear.</a:t>
            </a:r>
          </a:p>
          <a:p>
            <a:pPr marL="0" indent="0" algn="just">
              <a:buNone/>
            </a:pPr>
            <a:r>
              <a:rPr lang="en-US" sz="2400" b="1" dirty="0"/>
              <a:t>2. </a:t>
            </a:r>
            <a:r>
              <a:rPr lang="en-US" sz="2400" dirty="0"/>
              <a:t>The center distance is</a:t>
            </a:r>
          </a:p>
          <a:p>
            <a:pPr marL="0" indent="0" algn="just">
              <a:buNone/>
            </a:pPr>
            <a:r>
              <a:rPr lang="en-US" sz="2400" dirty="0"/>
              <a:t>➭ </a:t>
            </a:r>
            <a:r>
              <a:rPr lang="en-US" sz="2400" b="1" dirty="0"/>
              <a:t>Center Distance-Internal Gear</a:t>
            </a:r>
          </a:p>
          <a:p>
            <a:pPr marL="0" indent="0">
              <a:buNone/>
            </a:pPr>
            <a:endParaRPr lang="en-US" dirty="0"/>
          </a:p>
        </p:txBody>
      </p:sp>
      <p:pic>
        <p:nvPicPr>
          <p:cNvPr id="4" name="Picture 3">
            <a:extLst>
              <a:ext uri="{FF2B5EF4-FFF2-40B4-BE49-F238E27FC236}">
                <a16:creationId xmlns:a16="http://schemas.microsoft.com/office/drawing/2014/main" id="{5DD2AD09-8D19-4B22-B9F7-2DAB7E85644C}"/>
              </a:ext>
            </a:extLst>
          </p:cNvPr>
          <p:cNvPicPr>
            <a:picLocks noChangeAspect="1"/>
          </p:cNvPicPr>
          <p:nvPr/>
        </p:nvPicPr>
        <p:blipFill>
          <a:blip r:embed="rId3"/>
          <a:stretch>
            <a:fillRect/>
          </a:stretch>
        </p:blipFill>
        <p:spPr>
          <a:xfrm>
            <a:off x="2278972" y="3581400"/>
            <a:ext cx="7634056" cy="1295400"/>
          </a:xfrm>
          <a:prstGeom prst="rect">
            <a:avLst/>
          </a:prstGeom>
        </p:spPr>
      </p:pic>
    </p:spTree>
    <p:extLst>
      <p:ext uri="{BB962C8B-B14F-4D97-AF65-F5344CB8AC3E}">
        <p14:creationId xmlns:p14="http://schemas.microsoft.com/office/powerpoint/2010/main" val="368425621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69281" y="976222"/>
            <a:ext cx="8605838" cy="5576978"/>
          </a:xfrm>
        </p:spPr>
        <p:txBody>
          <a:bodyPr>
            <a:normAutofit/>
          </a:bodyPr>
          <a:lstStyle/>
          <a:p>
            <a:pPr>
              <a:buFont typeface="Wingdings" pitchFamily="2" charset="2"/>
              <a:buChar char="§"/>
            </a:pPr>
            <a:r>
              <a:rPr lang="en-US" sz="3000" dirty="0">
                <a:solidFill>
                  <a:srgbClr val="000000"/>
                </a:solidFill>
              </a:rPr>
              <a:t>Chapter 8, ‘</a:t>
            </a:r>
            <a:r>
              <a:rPr lang="en-US" sz="3000" b="1" i="1" dirty="0">
                <a:solidFill>
                  <a:srgbClr val="000000"/>
                </a:solidFill>
              </a:rPr>
              <a:t>Kinematics of Gears</a:t>
            </a:r>
            <a:r>
              <a:rPr lang="en-US" sz="3000" dirty="0">
                <a:solidFill>
                  <a:srgbClr val="000000"/>
                </a:solidFill>
              </a:rPr>
              <a:t>’</a:t>
            </a:r>
          </a:p>
          <a:p>
            <a:pPr lvl="1">
              <a:buFont typeface="Wingdings" pitchFamily="2" charset="2"/>
              <a:buChar char="§"/>
            </a:pPr>
            <a:r>
              <a:rPr lang="en-US" sz="2600" dirty="0">
                <a:solidFill>
                  <a:srgbClr val="000000"/>
                </a:solidFill>
              </a:rPr>
              <a:t>Machine Elements in Mechanical Design</a:t>
            </a:r>
          </a:p>
          <a:p>
            <a:pPr lvl="1">
              <a:buFont typeface="Wingdings" pitchFamily="2" charset="2"/>
              <a:buChar char="§"/>
            </a:pPr>
            <a:r>
              <a:rPr lang="en-US" sz="2600" dirty="0">
                <a:solidFill>
                  <a:srgbClr val="000000"/>
                </a:solidFill>
              </a:rPr>
              <a:t>By Robert L. Mott, Edward M. </a:t>
            </a:r>
            <a:r>
              <a:rPr lang="en-US" sz="2600" dirty="0" err="1">
                <a:solidFill>
                  <a:srgbClr val="000000"/>
                </a:solidFill>
              </a:rPr>
              <a:t>Vavrek</a:t>
            </a:r>
            <a:r>
              <a:rPr lang="en-US" sz="2600" dirty="0">
                <a:solidFill>
                  <a:srgbClr val="000000"/>
                </a:solidFill>
              </a:rPr>
              <a:t>, </a:t>
            </a:r>
            <a:r>
              <a:rPr lang="en-US" sz="2600" dirty="0" err="1">
                <a:solidFill>
                  <a:srgbClr val="000000"/>
                </a:solidFill>
              </a:rPr>
              <a:t>Jyhwen</a:t>
            </a:r>
            <a:r>
              <a:rPr lang="en-US" sz="2600" dirty="0">
                <a:solidFill>
                  <a:srgbClr val="000000"/>
                </a:solidFill>
              </a:rPr>
              <a:t> Wang, 6th edition</a:t>
            </a:r>
          </a:p>
          <a:p>
            <a:pPr lvl="1">
              <a:buFont typeface="Wingdings" pitchFamily="2" charset="2"/>
              <a:buChar char="§"/>
            </a:pPr>
            <a:endParaRPr lang="en-US" sz="2600" dirty="0">
              <a:solidFill>
                <a:srgbClr val="000000"/>
              </a:solidFill>
            </a:endParaRPr>
          </a:p>
        </p:txBody>
      </p:sp>
      <p:sp>
        <p:nvSpPr>
          <p:cNvPr id="3" name="Title 2"/>
          <p:cNvSpPr>
            <a:spLocks noGrp="1"/>
          </p:cNvSpPr>
          <p:nvPr>
            <p:ph type="title"/>
          </p:nvPr>
        </p:nvSpPr>
        <p:spPr>
          <a:xfrm>
            <a:off x="1981200" y="-152400"/>
            <a:ext cx="8229600" cy="1143000"/>
          </a:xfrm>
        </p:spPr>
        <p:txBody>
          <a:bodyPr>
            <a:normAutofit/>
          </a:bodyPr>
          <a:lstStyle/>
          <a:p>
            <a:r>
              <a:rPr lang="en-US" sz="4800" dirty="0"/>
              <a:t>References</a:t>
            </a:r>
          </a:p>
        </p:txBody>
      </p:sp>
    </p:spTree>
    <p:extLst>
      <p:ext uri="{BB962C8B-B14F-4D97-AF65-F5344CB8AC3E}">
        <p14:creationId xmlns:p14="http://schemas.microsoft.com/office/powerpoint/2010/main" val="23788300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14487" y="838200"/>
            <a:ext cx="8901113" cy="1981201"/>
          </a:xfrm>
        </p:spPr>
        <p:txBody>
          <a:bodyPr>
            <a:normAutofit fontScale="92500"/>
          </a:bodyPr>
          <a:lstStyle/>
          <a:p>
            <a:pPr algn="just"/>
            <a:r>
              <a:rPr lang="en-US" sz="2800" i="1" dirty="0"/>
              <a:t>Spur gears </a:t>
            </a:r>
            <a:r>
              <a:rPr lang="en-US" sz="2800" dirty="0"/>
              <a:t>have teeth that are straight and arranged parallel to the axis of the shaft that carries the gear.</a:t>
            </a:r>
          </a:p>
          <a:p>
            <a:pPr algn="just"/>
            <a:r>
              <a:rPr lang="en-US" sz="2800" dirty="0"/>
              <a:t>The curved shape of the faces of the spur gear teeth have a special geometry called an </a:t>
            </a:r>
            <a:r>
              <a:rPr lang="en-US" sz="2800" i="1" dirty="0"/>
              <a:t>involute curve.</a:t>
            </a:r>
            <a:endParaRPr lang="en-US" sz="2800" dirty="0"/>
          </a:p>
        </p:txBody>
      </p:sp>
      <p:sp>
        <p:nvSpPr>
          <p:cNvPr id="3" name="Title 2"/>
          <p:cNvSpPr>
            <a:spLocks noGrp="1"/>
          </p:cNvSpPr>
          <p:nvPr>
            <p:ph type="title"/>
          </p:nvPr>
        </p:nvSpPr>
        <p:spPr>
          <a:xfrm>
            <a:off x="1981200" y="0"/>
            <a:ext cx="8229600" cy="990600"/>
          </a:xfrm>
        </p:spPr>
        <p:txBody>
          <a:bodyPr>
            <a:noAutofit/>
          </a:bodyPr>
          <a:lstStyle/>
          <a:p>
            <a:r>
              <a:rPr lang="en-US" sz="4000" dirty="0"/>
              <a:t>Spur Gears</a:t>
            </a:r>
          </a:p>
        </p:txBody>
      </p:sp>
      <p:pic>
        <p:nvPicPr>
          <p:cNvPr id="1026" name="Picture 2" descr="an image of various types of spur gears">
            <a:extLst>
              <a:ext uri="{FF2B5EF4-FFF2-40B4-BE49-F238E27FC236}">
                <a16:creationId xmlns:a16="http://schemas.microsoft.com/office/drawing/2014/main" id="{3EA32B2E-D96F-49C4-BD8F-D09C0213A55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3415" b="7583"/>
          <a:stretch/>
        </p:blipFill>
        <p:spPr bwMode="auto">
          <a:xfrm>
            <a:off x="3505201" y="2590799"/>
            <a:ext cx="7366147"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59E740-6C21-4CCD-94F9-6AAF519557E3}"/>
              </a:ext>
            </a:extLst>
          </p:cNvPr>
          <p:cNvSpPr txBox="1"/>
          <p:nvPr/>
        </p:nvSpPr>
        <p:spPr>
          <a:xfrm>
            <a:off x="1614486" y="5613737"/>
            <a:ext cx="2424114" cy="1015663"/>
          </a:xfrm>
          <a:prstGeom prst="rect">
            <a:avLst/>
          </a:prstGeom>
          <a:noFill/>
        </p:spPr>
        <p:txBody>
          <a:bodyPr wrap="square">
            <a:spAutoFit/>
          </a:bodyPr>
          <a:lstStyle/>
          <a:p>
            <a:pPr algn="l"/>
            <a:r>
              <a:rPr lang="en-US" sz="2000" dirty="0">
                <a:latin typeface="SabonLTPro-Roman"/>
              </a:rPr>
              <a:t>Note: The shafts</a:t>
            </a:r>
          </a:p>
          <a:p>
            <a:pPr algn="l"/>
            <a:r>
              <a:rPr lang="en-US" sz="2000" dirty="0">
                <a:latin typeface="SabonLTPro-Roman"/>
              </a:rPr>
              <a:t>carrying the gears are parallel.</a:t>
            </a:r>
            <a:endParaRPr lang="en-US" sz="2000" dirty="0"/>
          </a:p>
        </p:txBody>
      </p:sp>
    </p:spTree>
    <p:extLst>
      <p:ext uri="{BB962C8B-B14F-4D97-AF65-F5344CB8AC3E}">
        <p14:creationId xmlns:p14="http://schemas.microsoft.com/office/powerpoint/2010/main" val="58558996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2600" y="838200"/>
            <a:ext cx="8610600" cy="5791200"/>
          </a:xfrm>
        </p:spPr>
        <p:txBody>
          <a:bodyPr>
            <a:normAutofit/>
          </a:bodyPr>
          <a:lstStyle/>
          <a:p>
            <a:pPr algn="just"/>
            <a:r>
              <a:rPr lang="en-US" sz="2400" dirty="0"/>
              <a:t>The teeth of </a:t>
            </a:r>
            <a:r>
              <a:rPr lang="en-US" sz="2400" i="1" dirty="0"/>
              <a:t>helical gears </a:t>
            </a:r>
            <a:r>
              <a:rPr lang="en-US" sz="2400" dirty="0"/>
              <a:t>are arranged so that they lie at an angle with respect to the axis of the shaft. </a:t>
            </a:r>
          </a:p>
          <a:p>
            <a:pPr algn="just"/>
            <a:r>
              <a:rPr lang="en-US" sz="2400" dirty="0"/>
              <a:t>The angle, called the </a:t>
            </a:r>
            <a:r>
              <a:rPr lang="en-US" sz="2400" i="1" dirty="0"/>
              <a:t>helix angle</a:t>
            </a:r>
            <a:r>
              <a:rPr lang="en-US" sz="2400" dirty="0"/>
              <a:t>, can be virtually any angle.</a:t>
            </a:r>
          </a:p>
          <a:p>
            <a:pPr algn="just"/>
            <a:r>
              <a:rPr lang="en-US" sz="2400" dirty="0"/>
              <a:t> Typical helix angles range from approximately 10° to 30°, but angles up to 45° are practical.</a:t>
            </a:r>
          </a:p>
          <a:p>
            <a:pPr algn="just"/>
            <a:r>
              <a:rPr lang="en-US" sz="2400" dirty="0">
                <a:solidFill>
                  <a:srgbClr val="FF0000"/>
                </a:solidFill>
              </a:rPr>
              <a:t>The helical teeth operate more smoothly than  equivalent spur gear teeth, and stresses are lower.</a:t>
            </a:r>
          </a:p>
        </p:txBody>
      </p:sp>
      <p:sp>
        <p:nvSpPr>
          <p:cNvPr id="3" name="Title 2"/>
          <p:cNvSpPr>
            <a:spLocks noGrp="1"/>
          </p:cNvSpPr>
          <p:nvPr>
            <p:ph type="title"/>
          </p:nvPr>
        </p:nvSpPr>
        <p:spPr>
          <a:xfrm>
            <a:off x="1981200" y="0"/>
            <a:ext cx="8229600" cy="990600"/>
          </a:xfrm>
        </p:spPr>
        <p:txBody>
          <a:bodyPr>
            <a:noAutofit/>
          </a:bodyPr>
          <a:lstStyle/>
          <a:p>
            <a:r>
              <a:rPr lang="en-US" sz="4000" dirty="0"/>
              <a:t>Helical Gears</a:t>
            </a:r>
          </a:p>
        </p:txBody>
      </p:sp>
    </p:spTree>
    <p:extLst>
      <p:ext uri="{BB962C8B-B14F-4D97-AF65-F5344CB8AC3E}">
        <p14:creationId xmlns:p14="http://schemas.microsoft.com/office/powerpoint/2010/main" val="205279608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xEl>
                                              <p:pRg st="3" end="3"/>
                                            </p:txEl>
                                          </p:spTgt>
                                        </p:tgtEl>
                                        <p:attrNameLst>
                                          <p:attrName>style.visibility</p:attrName>
                                        </p:attrNameLst>
                                      </p:cBhvr>
                                      <p:to>
                                        <p:strVal val="visible"/>
                                      </p:to>
                                    </p:set>
                                    <p:animEffect transition="in" filter="fade">
                                      <p:cBhvr>
                                        <p:cTn id="2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elical Gears | KHK Gears">
            <a:extLst>
              <a:ext uri="{FF2B5EF4-FFF2-40B4-BE49-F238E27FC236}">
                <a16:creationId xmlns:a16="http://schemas.microsoft.com/office/drawing/2014/main" id="{3E1BE310-FBA2-4DDC-B971-4E241EE98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176968"/>
            <a:ext cx="7543800"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12449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44594</TotalTime>
  <Words>2913</Words>
  <Application>Microsoft Office PowerPoint</Application>
  <PresentationFormat>Widescreen</PresentationFormat>
  <Paragraphs>232</Paragraphs>
  <Slides>67</Slides>
  <Notes>50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SabonLTPro-Italic</vt:lpstr>
      <vt:lpstr>SabonLTPro-Roman</vt:lpstr>
      <vt:lpstr>Times New Roman</vt:lpstr>
      <vt:lpstr>TradeGothicLTPro</vt:lpstr>
      <vt:lpstr>TradeGothicLTPro-Bold</vt:lpstr>
      <vt:lpstr>Trebuchet MS</vt:lpstr>
      <vt:lpstr>Wingdings</vt:lpstr>
      <vt:lpstr>Wingdings 3</vt:lpstr>
      <vt:lpstr>ZapfDingbatsStd</vt:lpstr>
      <vt:lpstr>Facet</vt:lpstr>
      <vt:lpstr>   </vt:lpstr>
      <vt:lpstr>Gears</vt:lpstr>
      <vt:lpstr>Speed Reduction</vt:lpstr>
      <vt:lpstr>PowerPoint Presentation</vt:lpstr>
      <vt:lpstr>Speed Reduction</vt:lpstr>
      <vt:lpstr>Kinds of Gears</vt:lpstr>
      <vt:lpstr>Spur Gears</vt:lpstr>
      <vt:lpstr>Helical Gears</vt:lpstr>
      <vt:lpstr>PowerPoint Presentation</vt:lpstr>
      <vt:lpstr>PowerPoint Presentation</vt:lpstr>
      <vt:lpstr>Bevel Gears</vt:lpstr>
      <vt:lpstr>PowerPoint Presentation</vt:lpstr>
      <vt:lpstr>PowerPoint Presentation</vt:lpstr>
      <vt:lpstr>Gear Reducers</vt:lpstr>
      <vt:lpstr>Gear Reducer Example</vt:lpstr>
      <vt:lpstr>Gear Reducers</vt:lpstr>
      <vt:lpstr>Rack and Pinion</vt:lpstr>
      <vt:lpstr>Worm Gears</vt:lpstr>
      <vt:lpstr>Discussion</vt:lpstr>
      <vt:lpstr>You are the Designer</vt:lpstr>
      <vt:lpstr>PowerPoint Presentation</vt:lpstr>
      <vt:lpstr>SPUR GEARS</vt:lpstr>
      <vt:lpstr>Spur Gears</vt:lpstr>
      <vt:lpstr>Spur Gears</vt:lpstr>
      <vt:lpstr>Spur Gears</vt:lpstr>
      <vt:lpstr>Spur Gears</vt:lpstr>
      <vt:lpstr>Spur Gears</vt:lpstr>
      <vt:lpstr>Spur Gear Geometry – Involute-tooth Form</vt:lpstr>
      <vt:lpstr>Gear Involute Profile Meshing</vt:lpstr>
      <vt:lpstr>Gear Involute Profile Meshing</vt:lpstr>
      <vt:lpstr>Involute Curve - Visualization</vt:lpstr>
      <vt:lpstr>Law of Gearing</vt:lpstr>
      <vt:lpstr>PowerPoint Presentation</vt:lpstr>
      <vt:lpstr>Law of Gearing</vt:lpstr>
      <vt:lpstr>Gear Tooth Profile</vt:lpstr>
      <vt:lpstr>Spur Gear Tooth-Features</vt:lpstr>
      <vt:lpstr>Spur Gear Tooth-Features</vt:lpstr>
      <vt:lpstr>PowerPoint Presentation</vt:lpstr>
      <vt:lpstr>Spur Gears</vt:lpstr>
      <vt:lpstr>Spur Gears</vt:lpstr>
      <vt:lpstr>Spur Gears</vt:lpstr>
      <vt:lpstr>Gear Terminology</vt:lpstr>
      <vt:lpstr>Accuracy of Representation</vt:lpstr>
      <vt:lpstr>Gear Terminology</vt:lpstr>
      <vt:lpstr>Gear Terminology</vt:lpstr>
      <vt:lpstr>Gear Terminology</vt:lpstr>
      <vt:lpstr>Gear Terminology</vt:lpstr>
      <vt:lpstr>Gears</vt:lpstr>
      <vt:lpstr>Gear Terminology</vt:lpstr>
      <vt:lpstr>Gear Terminology</vt:lpstr>
      <vt:lpstr>Pressure Angle</vt:lpstr>
      <vt:lpstr>Gear Terminology</vt:lpstr>
      <vt:lpstr>Contact Ratio</vt:lpstr>
      <vt:lpstr>Example</vt:lpstr>
      <vt:lpstr>Spur Gears</vt:lpstr>
      <vt:lpstr>PowerPoint Presentation</vt:lpstr>
      <vt:lpstr>PowerPoint Presentation</vt:lpstr>
      <vt:lpstr>PowerPoint Presentation</vt:lpstr>
      <vt:lpstr>Interference Between Mating Spur Gear Teeth</vt:lpstr>
      <vt:lpstr>Interference Between Mating Spur Gear Teeth</vt:lpstr>
      <vt:lpstr>Interference Between Mating Spur Gear Teeth</vt:lpstr>
      <vt:lpstr>Interference Between Mating Spur Gear Teeth</vt:lpstr>
      <vt:lpstr>PowerPoint Presentation</vt:lpstr>
      <vt:lpstr>Overcoming Interference</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Amina Younis</dc:creator>
  <cp:lastModifiedBy>Amina Younis</cp:lastModifiedBy>
  <cp:revision>15</cp:revision>
  <dcterms:created xsi:type="dcterms:W3CDTF">2021-10-21T00:38:48Z</dcterms:created>
  <dcterms:modified xsi:type="dcterms:W3CDTF">2024-10-16T01:16:35Z</dcterms:modified>
</cp:coreProperties>
</file>